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621" r:id="rId2"/>
    <p:sldId id="629" r:id="rId3"/>
    <p:sldId id="630" r:id="rId4"/>
    <p:sldId id="631" r:id="rId5"/>
    <p:sldId id="655" r:id="rId6"/>
    <p:sldId id="656" r:id="rId7"/>
    <p:sldId id="657" r:id="rId8"/>
    <p:sldId id="658" r:id="rId9"/>
    <p:sldId id="659" r:id="rId10"/>
    <p:sldId id="660" r:id="rId11"/>
    <p:sldId id="634" r:id="rId12"/>
    <p:sldId id="635" r:id="rId13"/>
    <p:sldId id="636" r:id="rId14"/>
    <p:sldId id="637" r:id="rId15"/>
    <p:sldId id="638" r:id="rId16"/>
    <p:sldId id="639" r:id="rId17"/>
    <p:sldId id="640" r:id="rId18"/>
    <p:sldId id="375" r:id="rId19"/>
    <p:sldId id="43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57827" autoAdjust="0"/>
  </p:normalViewPr>
  <p:slideViewPr>
    <p:cSldViewPr snapToGrid="0">
      <p:cViewPr varScale="1">
        <p:scale>
          <a:sx n="42" d="100"/>
          <a:sy n="42" d="100"/>
        </p:scale>
        <p:origin x="1818" y="42"/>
      </p:cViewPr>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W"/>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3301F-E5AA-4AAB-9BD5-E278E81646F6}" type="datetimeFigureOut">
              <a:rPr lang="en-ZW" smtClean="0"/>
              <a:t>3/7/2019</a:t>
            </a:fld>
            <a:endParaRPr lang="en-ZW"/>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W"/>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W"/>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EF0D4-E56F-40E2-B25D-002A79484FDF}" type="slidenum">
              <a:rPr lang="en-ZW" smtClean="0"/>
              <a:t>‹#›</a:t>
            </a:fld>
            <a:endParaRPr lang="en-ZW"/>
          </a:p>
        </p:txBody>
      </p:sp>
    </p:spTree>
    <p:extLst>
      <p:ext uri="{BB962C8B-B14F-4D97-AF65-F5344CB8AC3E}">
        <p14:creationId xmlns:p14="http://schemas.microsoft.com/office/powerpoint/2010/main" val="3840859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unodc.org/documents/justice-and-prison-reform/crimeprevention/Ebook0.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5"/>
          </p:nvPr>
        </p:nvSpPr>
        <p:spPr/>
        <p:txBody>
          <a:bodyPr/>
          <a:lstStyle/>
          <a:p>
            <a:fld id="{20BEF0D4-E56F-40E2-B25D-002A79484FDF}" type="slidenum">
              <a:rPr lang="en-ZW" smtClean="0"/>
              <a:t>2</a:t>
            </a:fld>
            <a:endParaRPr lang="en-ZW"/>
          </a:p>
        </p:txBody>
      </p:sp>
    </p:spTree>
    <p:extLst>
      <p:ext uri="{BB962C8B-B14F-4D97-AF65-F5344CB8AC3E}">
        <p14:creationId xmlns:p14="http://schemas.microsoft.com/office/powerpoint/2010/main" val="1653753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W" sz="1200" kern="1200" dirty="0">
                <a:solidFill>
                  <a:schemeClr val="tx1"/>
                </a:solidFill>
                <a:effectLst/>
                <a:latin typeface="+mn-lt"/>
                <a:ea typeface="+mn-ea"/>
                <a:cs typeface="+mn-cs"/>
              </a:rPr>
              <a:t>If all countries regulated their private security companies (PSC) in a similar fashion, our lives in the private security industry would be easier and the regulatory pitfalls that face the monitoring and oversight of security services would be more predictable and easier to avoid. The problem is, governments regulate private security in very different ways. Some ways work better than others. Frankly, some don’t work well at all.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ZW" sz="1200" kern="1200" dirty="0">
              <a:solidFill>
                <a:schemeClr val="tx1"/>
              </a:solidFill>
              <a:effectLst/>
              <a:latin typeface="+mn-lt"/>
              <a:ea typeface="+mn-ea"/>
              <a:cs typeface="+mn-cs"/>
            </a:endParaRPr>
          </a:p>
          <a:p>
            <a:endParaRPr lang="en-ZW" dirty="0"/>
          </a:p>
        </p:txBody>
      </p:sp>
      <p:sp>
        <p:nvSpPr>
          <p:cNvPr id="4" name="Slide Number Placeholder 3"/>
          <p:cNvSpPr>
            <a:spLocks noGrp="1"/>
          </p:cNvSpPr>
          <p:nvPr>
            <p:ph type="sldNum" sz="quarter" idx="5"/>
          </p:nvPr>
        </p:nvSpPr>
        <p:spPr/>
        <p:txBody>
          <a:bodyPr/>
          <a:lstStyle/>
          <a:p>
            <a:fld id="{20BEF0D4-E56F-40E2-B25D-002A79484FDF}" type="slidenum">
              <a:rPr lang="en-ZW" smtClean="0"/>
              <a:t>3</a:t>
            </a:fld>
            <a:endParaRPr lang="en-ZW"/>
          </a:p>
        </p:txBody>
      </p:sp>
    </p:spTree>
    <p:extLst>
      <p:ext uri="{BB962C8B-B14F-4D97-AF65-F5344CB8AC3E}">
        <p14:creationId xmlns:p14="http://schemas.microsoft.com/office/powerpoint/2010/main" val="254973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W" sz="1200" kern="1200" dirty="0">
                <a:solidFill>
                  <a:schemeClr val="tx1"/>
                </a:solidFill>
                <a:effectLst/>
                <a:latin typeface="+mn-lt"/>
                <a:ea typeface="+mn-ea"/>
                <a:cs typeface="+mn-cs"/>
              </a:rPr>
              <a:t>According to </a:t>
            </a:r>
            <a:r>
              <a:rPr lang="en-ZW" sz="1200" u="none" strike="noStrike" kern="1200" dirty="0">
                <a:solidFill>
                  <a:schemeClr val="tx1"/>
                </a:solidFill>
                <a:effectLst/>
                <a:latin typeface="+mn-lt"/>
                <a:ea typeface="+mn-ea"/>
                <a:cs typeface="+mn-cs"/>
                <a:hlinkClick r:id="rId3"/>
              </a:rPr>
              <a:t>a report by the United Nations</a:t>
            </a:r>
            <a:r>
              <a:rPr lang="en-ZW" sz="1200" kern="1200" dirty="0">
                <a:solidFill>
                  <a:schemeClr val="tx1"/>
                </a:solidFill>
                <a:effectLst/>
                <a:latin typeface="+mn-lt"/>
                <a:ea typeface="+mn-ea"/>
                <a:cs typeface="+mn-cs"/>
              </a:rPr>
              <a:t>, States fall into three broad categories when it comes to regulation of private security services. The UN defines these three categories as:</a:t>
            </a:r>
          </a:p>
          <a:p>
            <a:endParaRPr lang="en-ZW" sz="1200" kern="1200" dirty="0">
              <a:solidFill>
                <a:schemeClr val="tx1"/>
              </a:solidFill>
              <a:effectLst/>
              <a:latin typeface="+mn-lt"/>
              <a:ea typeface="+mn-ea"/>
              <a:cs typeface="+mn-cs"/>
            </a:endParaRPr>
          </a:p>
          <a:p>
            <a:pPr lvl="0"/>
            <a:r>
              <a:rPr lang="en-ZW" sz="1200" kern="1200" dirty="0">
                <a:solidFill>
                  <a:schemeClr val="tx1"/>
                </a:solidFill>
                <a:effectLst/>
                <a:latin typeface="+mn-lt"/>
                <a:ea typeface="+mn-ea"/>
                <a:cs typeface="+mn-cs"/>
              </a:rPr>
              <a:t>States with no regulation</a:t>
            </a:r>
          </a:p>
          <a:p>
            <a:pPr lvl="0"/>
            <a:r>
              <a:rPr lang="en-ZW" sz="1200" kern="1200" dirty="0">
                <a:solidFill>
                  <a:schemeClr val="tx1"/>
                </a:solidFill>
                <a:effectLst/>
                <a:latin typeface="+mn-lt"/>
                <a:ea typeface="+mn-ea"/>
                <a:cs typeface="+mn-cs"/>
              </a:rPr>
              <a:t>States with inadequate regulation</a:t>
            </a:r>
          </a:p>
          <a:p>
            <a:pPr lvl="0"/>
            <a:r>
              <a:rPr lang="en-ZW" sz="1200" kern="1200" dirty="0">
                <a:solidFill>
                  <a:schemeClr val="tx1"/>
                </a:solidFill>
                <a:effectLst/>
                <a:latin typeface="+mn-lt"/>
                <a:ea typeface="+mn-ea"/>
                <a:cs typeface="+mn-cs"/>
              </a:rPr>
              <a:t>States with effective regulation</a:t>
            </a:r>
          </a:p>
          <a:p>
            <a:endParaRPr lang="en-ZW" dirty="0"/>
          </a:p>
          <a:p>
            <a:endParaRPr lang="en-ZW" sz="1200" kern="1200" dirty="0">
              <a:solidFill>
                <a:schemeClr val="tx1"/>
              </a:solidFill>
              <a:effectLst/>
              <a:latin typeface="+mn-lt"/>
              <a:ea typeface="+mn-ea"/>
              <a:cs typeface="+mn-cs"/>
            </a:endParaRPr>
          </a:p>
          <a:p>
            <a:endParaRPr lang="en-ZW" dirty="0"/>
          </a:p>
        </p:txBody>
      </p:sp>
      <p:sp>
        <p:nvSpPr>
          <p:cNvPr id="4" name="Slide Number Placeholder 3"/>
          <p:cNvSpPr>
            <a:spLocks noGrp="1"/>
          </p:cNvSpPr>
          <p:nvPr>
            <p:ph type="sldNum" sz="quarter" idx="5"/>
          </p:nvPr>
        </p:nvSpPr>
        <p:spPr/>
        <p:txBody>
          <a:bodyPr/>
          <a:lstStyle/>
          <a:p>
            <a:fld id="{20BEF0D4-E56F-40E2-B25D-002A79484FDF}" type="slidenum">
              <a:rPr lang="en-ZW" smtClean="0"/>
              <a:t>4</a:t>
            </a:fld>
            <a:endParaRPr lang="en-ZW"/>
          </a:p>
        </p:txBody>
      </p:sp>
    </p:spTree>
    <p:extLst>
      <p:ext uri="{BB962C8B-B14F-4D97-AF65-F5344CB8AC3E}">
        <p14:creationId xmlns:p14="http://schemas.microsoft.com/office/powerpoint/2010/main" val="3041327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W" sz="1200" kern="1200" dirty="0">
                <a:solidFill>
                  <a:schemeClr val="tx1"/>
                </a:solidFill>
                <a:effectLst/>
                <a:latin typeface="+mn-lt"/>
                <a:ea typeface="+mn-ea"/>
                <a:cs typeface="+mn-cs"/>
              </a:rPr>
              <a:t>In some countries, PSCs come under the control of </a:t>
            </a:r>
            <a:r>
              <a:rPr lang="en-ZW" sz="1200" b="1" kern="1200" dirty="0">
                <a:solidFill>
                  <a:schemeClr val="tx1"/>
                </a:solidFill>
                <a:effectLst/>
                <a:latin typeface="+mn-lt"/>
                <a:ea typeface="+mn-ea"/>
                <a:cs typeface="+mn-cs"/>
              </a:rPr>
              <a:t>(local) police </a:t>
            </a:r>
            <a:r>
              <a:rPr lang="en-ZW" sz="1200" kern="1200" dirty="0">
                <a:solidFill>
                  <a:schemeClr val="tx1"/>
                </a:solidFill>
                <a:effectLst/>
                <a:latin typeface="+mn-lt"/>
                <a:ea typeface="+mn-ea"/>
                <a:cs typeface="+mn-cs"/>
              </a:rPr>
              <a:t>In other countries, </a:t>
            </a:r>
            <a:r>
              <a:rPr lang="en-ZW" sz="1200" b="1" kern="1200" dirty="0">
                <a:solidFill>
                  <a:schemeClr val="tx1"/>
                </a:solidFill>
                <a:effectLst/>
                <a:latin typeface="+mn-lt"/>
                <a:ea typeface="+mn-ea"/>
                <a:cs typeface="+mn-cs"/>
              </a:rPr>
              <a:t>local civil authorities, The ministry of the interior or Home Affairs, ministry of justice </a:t>
            </a:r>
            <a:r>
              <a:rPr lang="en-ZW" sz="1200" b="0" kern="1200" dirty="0">
                <a:solidFill>
                  <a:schemeClr val="tx1"/>
                </a:solidFill>
                <a:effectLst/>
                <a:latin typeface="+mn-lt"/>
                <a:ea typeface="+mn-ea"/>
                <a:cs typeface="+mn-cs"/>
              </a:rPr>
              <a:t>and yet in other countries</a:t>
            </a:r>
            <a:r>
              <a:rPr lang="en-ZW" sz="1200" kern="1200" dirty="0">
                <a:solidFill>
                  <a:schemeClr val="tx1"/>
                </a:solidFill>
                <a:effectLst/>
                <a:latin typeface="+mn-lt"/>
                <a:ea typeface="+mn-ea"/>
                <a:cs typeface="+mn-cs"/>
              </a:rPr>
              <a:t>., </a:t>
            </a:r>
            <a:r>
              <a:rPr lang="en-ZW" sz="1200" b="1" kern="1200" dirty="0">
                <a:solidFill>
                  <a:schemeClr val="tx1"/>
                </a:solidFill>
                <a:effectLst/>
                <a:latin typeface="+mn-lt"/>
                <a:ea typeface="+mn-ea"/>
                <a:cs typeface="+mn-cs"/>
              </a:rPr>
              <a:t>special security regulatory authorities </a:t>
            </a:r>
            <a:r>
              <a:rPr lang="en-ZW" sz="1200" b="0" kern="1200" dirty="0">
                <a:solidFill>
                  <a:schemeClr val="tx1"/>
                </a:solidFill>
                <a:effectLst/>
                <a:latin typeface="+mn-lt"/>
                <a:ea typeface="+mn-ea"/>
                <a:cs typeface="+mn-cs"/>
              </a:rPr>
              <a:t>are</a:t>
            </a:r>
            <a:r>
              <a:rPr lang="en-ZW" sz="1200" kern="1200" dirty="0">
                <a:solidFill>
                  <a:schemeClr val="tx1"/>
                </a:solidFill>
                <a:effectLst/>
                <a:latin typeface="+mn-lt"/>
                <a:ea typeface="+mn-ea"/>
                <a:cs typeface="+mn-cs"/>
              </a:rPr>
              <a:t> established to oversee the PSC sector.  </a:t>
            </a:r>
          </a:p>
          <a:p>
            <a:pPr marL="171450" indent="-171450">
              <a:buFont typeface="Arial" panose="020B0604020202020204" pitchFamily="34" charset="0"/>
              <a:buChar char="•"/>
            </a:pPr>
            <a:endParaRPr lang="en-ZW" dirty="0"/>
          </a:p>
        </p:txBody>
      </p:sp>
      <p:sp>
        <p:nvSpPr>
          <p:cNvPr id="4" name="Slide Number Placeholder 3"/>
          <p:cNvSpPr>
            <a:spLocks noGrp="1"/>
          </p:cNvSpPr>
          <p:nvPr>
            <p:ph type="sldNum" sz="quarter" idx="5"/>
          </p:nvPr>
        </p:nvSpPr>
        <p:spPr/>
        <p:txBody>
          <a:bodyPr/>
          <a:lstStyle/>
          <a:p>
            <a:fld id="{20BEF0D4-E56F-40E2-B25D-002A79484FDF}" type="slidenum">
              <a:rPr lang="en-ZW" smtClean="0"/>
              <a:t>5</a:t>
            </a:fld>
            <a:endParaRPr lang="en-ZW"/>
          </a:p>
        </p:txBody>
      </p:sp>
    </p:spTree>
    <p:extLst>
      <p:ext uri="{BB962C8B-B14F-4D97-AF65-F5344CB8AC3E}">
        <p14:creationId xmlns:p14="http://schemas.microsoft.com/office/powerpoint/2010/main" val="45617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5"/>
          </p:nvPr>
        </p:nvSpPr>
        <p:spPr/>
        <p:txBody>
          <a:bodyPr/>
          <a:lstStyle/>
          <a:p>
            <a:fld id="{20BEF0D4-E56F-40E2-B25D-002A79484FDF}" type="slidenum">
              <a:rPr lang="en-ZW" smtClean="0"/>
              <a:t>14</a:t>
            </a:fld>
            <a:endParaRPr lang="en-ZW"/>
          </a:p>
        </p:txBody>
      </p:sp>
    </p:spTree>
    <p:extLst>
      <p:ext uri="{BB962C8B-B14F-4D97-AF65-F5344CB8AC3E}">
        <p14:creationId xmlns:p14="http://schemas.microsoft.com/office/powerpoint/2010/main" val="414343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5"/>
          </p:nvPr>
        </p:nvSpPr>
        <p:spPr/>
        <p:txBody>
          <a:bodyPr/>
          <a:lstStyle/>
          <a:p>
            <a:fld id="{20BEF0D4-E56F-40E2-B25D-002A79484FDF}" type="slidenum">
              <a:rPr lang="en-ZW" smtClean="0"/>
              <a:t>15</a:t>
            </a:fld>
            <a:endParaRPr lang="en-ZW"/>
          </a:p>
        </p:txBody>
      </p:sp>
    </p:spTree>
    <p:extLst>
      <p:ext uri="{BB962C8B-B14F-4D97-AF65-F5344CB8AC3E}">
        <p14:creationId xmlns:p14="http://schemas.microsoft.com/office/powerpoint/2010/main" val="335851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5"/>
          </p:nvPr>
        </p:nvSpPr>
        <p:spPr/>
        <p:txBody>
          <a:bodyPr/>
          <a:lstStyle/>
          <a:p>
            <a:fld id="{20BEF0D4-E56F-40E2-B25D-002A79484FDF}" type="slidenum">
              <a:rPr lang="en-ZW" smtClean="0"/>
              <a:t>16</a:t>
            </a:fld>
            <a:endParaRPr lang="en-ZW"/>
          </a:p>
        </p:txBody>
      </p:sp>
    </p:spTree>
    <p:extLst>
      <p:ext uri="{BB962C8B-B14F-4D97-AF65-F5344CB8AC3E}">
        <p14:creationId xmlns:p14="http://schemas.microsoft.com/office/powerpoint/2010/main" val="3645950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5"/>
          </p:nvPr>
        </p:nvSpPr>
        <p:spPr/>
        <p:txBody>
          <a:bodyPr/>
          <a:lstStyle/>
          <a:p>
            <a:fld id="{20BEF0D4-E56F-40E2-B25D-002A79484FDF}" type="slidenum">
              <a:rPr lang="en-ZW" smtClean="0"/>
              <a:t>17</a:t>
            </a:fld>
            <a:endParaRPr lang="en-ZW"/>
          </a:p>
        </p:txBody>
      </p:sp>
    </p:spTree>
    <p:extLst>
      <p:ext uri="{BB962C8B-B14F-4D97-AF65-F5344CB8AC3E}">
        <p14:creationId xmlns:p14="http://schemas.microsoft.com/office/powerpoint/2010/main" val="3501337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E5225E3-E3DE-40D1-8AE2-E7D99EC4B435}" type="slidenum">
              <a:rPr lang="en-US" smtClean="0"/>
              <a:pPr/>
              <a:t>18</a:t>
            </a:fld>
            <a:endParaRPr lang="en-US"/>
          </a:p>
        </p:txBody>
      </p:sp>
    </p:spTree>
    <p:extLst>
      <p:ext uri="{BB962C8B-B14F-4D97-AF65-F5344CB8AC3E}">
        <p14:creationId xmlns:p14="http://schemas.microsoft.com/office/powerpoint/2010/main" val="2022134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0E8C396-FA96-4565-8815-189E8749B61F}"/>
              </a:ext>
            </a:extLst>
          </p:cNvPr>
          <p:cNvSpPr>
            <a:spLocks noGrp="1"/>
          </p:cNvSpPr>
          <p:nvPr>
            <p:ph type="dt" sz="half" idx="10"/>
          </p:nvPr>
        </p:nvSpPr>
        <p:spPr/>
        <p:txBody>
          <a:bodyPr/>
          <a:lstStyle>
            <a:lvl1pPr>
              <a:defRPr/>
            </a:lvl1pPr>
          </a:lstStyle>
          <a:p>
            <a:pPr>
              <a:defRPr/>
            </a:pPr>
            <a:fld id="{0BC28773-E577-4070-8942-32F93BD94D76}" type="datetime1">
              <a:rPr lang="en-US"/>
              <a:pPr>
                <a:defRPr/>
              </a:pPr>
              <a:t>7/3/2019</a:t>
            </a:fld>
            <a:endParaRPr lang="en-US"/>
          </a:p>
        </p:txBody>
      </p:sp>
      <p:sp>
        <p:nvSpPr>
          <p:cNvPr id="5" name="Footer Placeholder 4">
            <a:extLst>
              <a:ext uri="{FF2B5EF4-FFF2-40B4-BE49-F238E27FC236}">
                <a16:creationId xmlns:a16="http://schemas.microsoft.com/office/drawing/2014/main" id="{D660D9CC-76CE-4470-8BB3-ED12B2E2F734}"/>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6" name="Slide Number Placeholder 5">
            <a:extLst>
              <a:ext uri="{FF2B5EF4-FFF2-40B4-BE49-F238E27FC236}">
                <a16:creationId xmlns:a16="http://schemas.microsoft.com/office/drawing/2014/main" id="{FEAFEC6D-E864-4C48-B24D-85870A31E6B6}"/>
              </a:ext>
            </a:extLst>
          </p:cNvPr>
          <p:cNvSpPr>
            <a:spLocks noGrp="1"/>
          </p:cNvSpPr>
          <p:nvPr>
            <p:ph type="sldNum" sz="quarter" idx="12"/>
          </p:nvPr>
        </p:nvSpPr>
        <p:spPr/>
        <p:txBody>
          <a:bodyPr/>
          <a:lstStyle>
            <a:lvl1pPr>
              <a:defRPr/>
            </a:lvl1pPr>
          </a:lstStyle>
          <a:p>
            <a:pPr>
              <a:defRPr/>
            </a:pPr>
            <a:fld id="{F1CF30B5-2720-4DF2-B946-5677CC62AE24}" type="slidenum">
              <a:rPr lang="en-US" altLang="en-US"/>
              <a:pPr>
                <a:defRPr/>
              </a:pPr>
              <a:t>‹#›</a:t>
            </a:fld>
            <a:endParaRPr lang="en-US" altLang="en-US"/>
          </a:p>
        </p:txBody>
      </p:sp>
    </p:spTree>
    <p:extLst>
      <p:ext uri="{BB962C8B-B14F-4D97-AF65-F5344CB8AC3E}">
        <p14:creationId xmlns:p14="http://schemas.microsoft.com/office/powerpoint/2010/main" val="3855944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AF9482-0BE1-4F0C-8CB1-E9FB1784CC6E}"/>
              </a:ext>
            </a:extLst>
          </p:cNvPr>
          <p:cNvSpPr>
            <a:spLocks noGrp="1"/>
          </p:cNvSpPr>
          <p:nvPr>
            <p:ph type="dt" sz="half" idx="10"/>
          </p:nvPr>
        </p:nvSpPr>
        <p:spPr/>
        <p:txBody>
          <a:bodyPr/>
          <a:lstStyle>
            <a:lvl1pPr>
              <a:defRPr/>
            </a:lvl1pPr>
          </a:lstStyle>
          <a:p>
            <a:pPr>
              <a:defRPr/>
            </a:pPr>
            <a:fld id="{C03FF6E7-D095-421B-A871-435847BB3779}" type="datetime1">
              <a:rPr lang="en-US"/>
              <a:pPr>
                <a:defRPr/>
              </a:pPr>
              <a:t>7/3/2019</a:t>
            </a:fld>
            <a:endParaRPr lang="en-US"/>
          </a:p>
        </p:txBody>
      </p:sp>
      <p:sp>
        <p:nvSpPr>
          <p:cNvPr id="5" name="Footer Placeholder 4">
            <a:extLst>
              <a:ext uri="{FF2B5EF4-FFF2-40B4-BE49-F238E27FC236}">
                <a16:creationId xmlns:a16="http://schemas.microsoft.com/office/drawing/2014/main" id="{12A2F81E-2366-4CEB-8C66-30D95478E8A8}"/>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6" name="Slide Number Placeholder 5">
            <a:extLst>
              <a:ext uri="{FF2B5EF4-FFF2-40B4-BE49-F238E27FC236}">
                <a16:creationId xmlns:a16="http://schemas.microsoft.com/office/drawing/2014/main" id="{39A3E42F-62EC-456F-A236-FFE680EF4D2B}"/>
              </a:ext>
            </a:extLst>
          </p:cNvPr>
          <p:cNvSpPr>
            <a:spLocks noGrp="1"/>
          </p:cNvSpPr>
          <p:nvPr>
            <p:ph type="sldNum" sz="quarter" idx="12"/>
          </p:nvPr>
        </p:nvSpPr>
        <p:spPr/>
        <p:txBody>
          <a:bodyPr/>
          <a:lstStyle>
            <a:lvl1pPr>
              <a:defRPr/>
            </a:lvl1pPr>
          </a:lstStyle>
          <a:p>
            <a:pPr>
              <a:defRPr/>
            </a:pPr>
            <a:fld id="{33995643-9801-468C-B3B5-A55CA05B0AEA}" type="slidenum">
              <a:rPr lang="en-US" altLang="en-US"/>
              <a:pPr>
                <a:defRPr/>
              </a:pPr>
              <a:t>‹#›</a:t>
            </a:fld>
            <a:endParaRPr lang="en-US" altLang="en-US"/>
          </a:p>
        </p:txBody>
      </p:sp>
    </p:spTree>
    <p:extLst>
      <p:ext uri="{BB962C8B-B14F-4D97-AF65-F5344CB8AC3E}">
        <p14:creationId xmlns:p14="http://schemas.microsoft.com/office/powerpoint/2010/main" val="210147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DFD382-0EE7-471E-A9D1-3FCAC3B14955}"/>
              </a:ext>
            </a:extLst>
          </p:cNvPr>
          <p:cNvSpPr>
            <a:spLocks noGrp="1"/>
          </p:cNvSpPr>
          <p:nvPr>
            <p:ph type="dt" sz="half" idx="10"/>
          </p:nvPr>
        </p:nvSpPr>
        <p:spPr/>
        <p:txBody>
          <a:bodyPr/>
          <a:lstStyle>
            <a:lvl1pPr>
              <a:defRPr/>
            </a:lvl1pPr>
          </a:lstStyle>
          <a:p>
            <a:pPr>
              <a:defRPr/>
            </a:pPr>
            <a:fld id="{4BCB5BCA-9D39-49AF-AD4D-8E3A17330F11}" type="datetime1">
              <a:rPr lang="en-US"/>
              <a:pPr>
                <a:defRPr/>
              </a:pPr>
              <a:t>7/3/2019</a:t>
            </a:fld>
            <a:endParaRPr lang="en-US"/>
          </a:p>
        </p:txBody>
      </p:sp>
      <p:sp>
        <p:nvSpPr>
          <p:cNvPr id="5" name="Footer Placeholder 4">
            <a:extLst>
              <a:ext uri="{FF2B5EF4-FFF2-40B4-BE49-F238E27FC236}">
                <a16:creationId xmlns:a16="http://schemas.microsoft.com/office/drawing/2014/main" id="{49CCA0C5-DFD6-434D-9744-E701A3D89ADF}"/>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6" name="Slide Number Placeholder 5">
            <a:extLst>
              <a:ext uri="{FF2B5EF4-FFF2-40B4-BE49-F238E27FC236}">
                <a16:creationId xmlns:a16="http://schemas.microsoft.com/office/drawing/2014/main" id="{140DC1E6-E1D0-4665-9E10-95A8AC8C50E6}"/>
              </a:ext>
            </a:extLst>
          </p:cNvPr>
          <p:cNvSpPr>
            <a:spLocks noGrp="1"/>
          </p:cNvSpPr>
          <p:nvPr>
            <p:ph type="sldNum" sz="quarter" idx="12"/>
          </p:nvPr>
        </p:nvSpPr>
        <p:spPr/>
        <p:txBody>
          <a:bodyPr/>
          <a:lstStyle>
            <a:lvl1pPr>
              <a:defRPr/>
            </a:lvl1pPr>
          </a:lstStyle>
          <a:p>
            <a:pPr>
              <a:defRPr/>
            </a:pPr>
            <a:fld id="{56A0F2C5-0A63-492E-8A24-1C44AC77B42E}" type="slidenum">
              <a:rPr lang="en-US" altLang="en-US"/>
              <a:pPr>
                <a:defRPr/>
              </a:pPr>
              <a:t>‹#›</a:t>
            </a:fld>
            <a:endParaRPr lang="en-US" altLang="en-US"/>
          </a:p>
        </p:txBody>
      </p:sp>
    </p:spTree>
    <p:extLst>
      <p:ext uri="{BB962C8B-B14F-4D97-AF65-F5344CB8AC3E}">
        <p14:creationId xmlns:p14="http://schemas.microsoft.com/office/powerpoint/2010/main" val="3463227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EA2A06-8B92-475D-A403-390E13CE176B}"/>
              </a:ext>
            </a:extLst>
          </p:cNvPr>
          <p:cNvSpPr>
            <a:spLocks noGrp="1"/>
          </p:cNvSpPr>
          <p:nvPr>
            <p:ph type="dt" sz="half" idx="10"/>
          </p:nvPr>
        </p:nvSpPr>
        <p:spPr/>
        <p:txBody>
          <a:bodyPr/>
          <a:lstStyle>
            <a:lvl1pPr>
              <a:defRPr/>
            </a:lvl1pPr>
          </a:lstStyle>
          <a:p>
            <a:pPr>
              <a:defRPr/>
            </a:pPr>
            <a:fld id="{C1E7E75A-B53E-496C-9A08-910F4A7F8A67}" type="datetime1">
              <a:rPr lang="en-US"/>
              <a:pPr>
                <a:defRPr/>
              </a:pPr>
              <a:t>7/3/2019</a:t>
            </a:fld>
            <a:endParaRPr lang="en-US"/>
          </a:p>
        </p:txBody>
      </p:sp>
      <p:sp>
        <p:nvSpPr>
          <p:cNvPr id="5" name="Footer Placeholder 4">
            <a:extLst>
              <a:ext uri="{FF2B5EF4-FFF2-40B4-BE49-F238E27FC236}">
                <a16:creationId xmlns:a16="http://schemas.microsoft.com/office/drawing/2014/main" id="{C95E3D34-DE12-4030-94B3-77B514ACBD26}"/>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6" name="Slide Number Placeholder 5">
            <a:extLst>
              <a:ext uri="{FF2B5EF4-FFF2-40B4-BE49-F238E27FC236}">
                <a16:creationId xmlns:a16="http://schemas.microsoft.com/office/drawing/2014/main" id="{E119E2F0-3C5C-4F0E-A330-A06FFC3FD23A}"/>
              </a:ext>
            </a:extLst>
          </p:cNvPr>
          <p:cNvSpPr>
            <a:spLocks noGrp="1"/>
          </p:cNvSpPr>
          <p:nvPr>
            <p:ph type="sldNum" sz="quarter" idx="12"/>
          </p:nvPr>
        </p:nvSpPr>
        <p:spPr/>
        <p:txBody>
          <a:bodyPr/>
          <a:lstStyle>
            <a:lvl1pPr>
              <a:defRPr/>
            </a:lvl1pPr>
          </a:lstStyle>
          <a:p>
            <a:pPr>
              <a:defRPr/>
            </a:pPr>
            <a:fld id="{6DB0288A-7C77-4D69-9CD6-D48B8E3F788D}" type="slidenum">
              <a:rPr lang="en-US" altLang="en-US"/>
              <a:pPr>
                <a:defRPr/>
              </a:pPr>
              <a:t>‹#›</a:t>
            </a:fld>
            <a:endParaRPr lang="en-US" altLang="en-US"/>
          </a:p>
        </p:txBody>
      </p:sp>
    </p:spTree>
    <p:extLst>
      <p:ext uri="{BB962C8B-B14F-4D97-AF65-F5344CB8AC3E}">
        <p14:creationId xmlns:p14="http://schemas.microsoft.com/office/powerpoint/2010/main" val="1806826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92074E-1DE7-4565-90A0-05B1F5ABEE0A}"/>
              </a:ext>
            </a:extLst>
          </p:cNvPr>
          <p:cNvSpPr>
            <a:spLocks noGrp="1"/>
          </p:cNvSpPr>
          <p:nvPr>
            <p:ph type="dt" sz="half" idx="10"/>
          </p:nvPr>
        </p:nvSpPr>
        <p:spPr/>
        <p:txBody>
          <a:bodyPr/>
          <a:lstStyle>
            <a:lvl1pPr>
              <a:defRPr/>
            </a:lvl1pPr>
          </a:lstStyle>
          <a:p>
            <a:pPr>
              <a:defRPr/>
            </a:pPr>
            <a:fld id="{7889A378-E2D7-4C0F-B7F5-C242F5BA6AB8}" type="datetime1">
              <a:rPr lang="en-US"/>
              <a:pPr>
                <a:defRPr/>
              </a:pPr>
              <a:t>7/3/2019</a:t>
            </a:fld>
            <a:endParaRPr lang="en-US"/>
          </a:p>
        </p:txBody>
      </p:sp>
      <p:sp>
        <p:nvSpPr>
          <p:cNvPr id="5" name="Footer Placeholder 4">
            <a:extLst>
              <a:ext uri="{FF2B5EF4-FFF2-40B4-BE49-F238E27FC236}">
                <a16:creationId xmlns:a16="http://schemas.microsoft.com/office/drawing/2014/main" id="{9226E030-AEDB-42B7-9C95-294CDDF5AE04}"/>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6" name="Slide Number Placeholder 5">
            <a:extLst>
              <a:ext uri="{FF2B5EF4-FFF2-40B4-BE49-F238E27FC236}">
                <a16:creationId xmlns:a16="http://schemas.microsoft.com/office/drawing/2014/main" id="{F9EACBCA-0EF0-4AAC-AA14-D02857AB7893}"/>
              </a:ext>
            </a:extLst>
          </p:cNvPr>
          <p:cNvSpPr>
            <a:spLocks noGrp="1"/>
          </p:cNvSpPr>
          <p:nvPr>
            <p:ph type="sldNum" sz="quarter" idx="12"/>
          </p:nvPr>
        </p:nvSpPr>
        <p:spPr/>
        <p:txBody>
          <a:bodyPr/>
          <a:lstStyle>
            <a:lvl1pPr>
              <a:defRPr/>
            </a:lvl1pPr>
          </a:lstStyle>
          <a:p>
            <a:pPr>
              <a:defRPr/>
            </a:pPr>
            <a:fld id="{FB067B1E-E849-4E9B-B50B-5A2879F24BF6}" type="slidenum">
              <a:rPr lang="en-US" altLang="en-US"/>
              <a:pPr>
                <a:defRPr/>
              </a:pPr>
              <a:t>‹#›</a:t>
            </a:fld>
            <a:endParaRPr lang="en-US" altLang="en-US"/>
          </a:p>
        </p:txBody>
      </p:sp>
    </p:spTree>
    <p:extLst>
      <p:ext uri="{BB962C8B-B14F-4D97-AF65-F5344CB8AC3E}">
        <p14:creationId xmlns:p14="http://schemas.microsoft.com/office/powerpoint/2010/main" val="62783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95A5065-2063-451E-83FC-17C76BD2CEC6}"/>
              </a:ext>
            </a:extLst>
          </p:cNvPr>
          <p:cNvSpPr>
            <a:spLocks noGrp="1"/>
          </p:cNvSpPr>
          <p:nvPr>
            <p:ph type="dt" sz="half" idx="10"/>
          </p:nvPr>
        </p:nvSpPr>
        <p:spPr/>
        <p:txBody>
          <a:bodyPr/>
          <a:lstStyle>
            <a:lvl1pPr>
              <a:defRPr/>
            </a:lvl1pPr>
          </a:lstStyle>
          <a:p>
            <a:pPr>
              <a:defRPr/>
            </a:pPr>
            <a:fld id="{34FD2878-A547-463F-94E3-60E6200035DC}" type="datetime1">
              <a:rPr lang="en-US"/>
              <a:pPr>
                <a:defRPr/>
              </a:pPr>
              <a:t>7/3/2019</a:t>
            </a:fld>
            <a:endParaRPr lang="en-US"/>
          </a:p>
        </p:txBody>
      </p:sp>
      <p:sp>
        <p:nvSpPr>
          <p:cNvPr id="6" name="Footer Placeholder 4">
            <a:extLst>
              <a:ext uri="{FF2B5EF4-FFF2-40B4-BE49-F238E27FC236}">
                <a16:creationId xmlns:a16="http://schemas.microsoft.com/office/drawing/2014/main" id="{2A44D12B-9DC5-42E7-8309-E35DCC2FCD12}"/>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7" name="Slide Number Placeholder 5">
            <a:extLst>
              <a:ext uri="{FF2B5EF4-FFF2-40B4-BE49-F238E27FC236}">
                <a16:creationId xmlns:a16="http://schemas.microsoft.com/office/drawing/2014/main" id="{651DEE2C-4562-4C2C-BAA7-835878C44577}"/>
              </a:ext>
            </a:extLst>
          </p:cNvPr>
          <p:cNvSpPr>
            <a:spLocks noGrp="1"/>
          </p:cNvSpPr>
          <p:nvPr>
            <p:ph type="sldNum" sz="quarter" idx="12"/>
          </p:nvPr>
        </p:nvSpPr>
        <p:spPr/>
        <p:txBody>
          <a:bodyPr/>
          <a:lstStyle>
            <a:lvl1pPr>
              <a:defRPr/>
            </a:lvl1pPr>
          </a:lstStyle>
          <a:p>
            <a:pPr>
              <a:defRPr/>
            </a:pPr>
            <a:fld id="{BC334F01-9F32-4FFF-9BC2-E8AE534482ED}" type="slidenum">
              <a:rPr lang="en-US" altLang="en-US"/>
              <a:pPr>
                <a:defRPr/>
              </a:pPr>
              <a:t>‹#›</a:t>
            </a:fld>
            <a:endParaRPr lang="en-US" altLang="en-US"/>
          </a:p>
        </p:txBody>
      </p:sp>
    </p:spTree>
    <p:extLst>
      <p:ext uri="{BB962C8B-B14F-4D97-AF65-F5344CB8AC3E}">
        <p14:creationId xmlns:p14="http://schemas.microsoft.com/office/powerpoint/2010/main" val="2270593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D51379D-93B4-4751-A7FC-4BE9E2E88AB3}"/>
              </a:ext>
            </a:extLst>
          </p:cNvPr>
          <p:cNvSpPr>
            <a:spLocks noGrp="1"/>
          </p:cNvSpPr>
          <p:nvPr>
            <p:ph type="dt" sz="half" idx="10"/>
          </p:nvPr>
        </p:nvSpPr>
        <p:spPr/>
        <p:txBody>
          <a:bodyPr/>
          <a:lstStyle>
            <a:lvl1pPr>
              <a:defRPr/>
            </a:lvl1pPr>
          </a:lstStyle>
          <a:p>
            <a:pPr>
              <a:defRPr/>
            </a:pPr>
            <a:fld id="{571E6D41-2539-4DB3-814B-A9D8AA8F9850}" type="datetime1">
              <a:rPr lang="en-US"/>
              <a:pPr>
                <a:defRPr/>
              </a:pPr>
              <a:t>7/3/2019</a:t>
            </a:fld>
            <a:endParaRPr lang="en-US"/>
          </a:p>
        </p:txBody>
      </p:sp>
      <p:sp>
        <p:nvSpPr>
          <p:cNvPr id="8" name="Footer Placeholder 4">
            <a:extLst>
              <a:ext uri="{FF2B5EF4-FFF2-40B4-BE49-F238E27FC236}">
                <a16:creationId xmlns:a16="http://schemas.microsoft.com/office/drawing/2014/main" id="{0E9545A7-88AF-47F7-AEEB-294F4A2677FC}"/>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9" name="Slide Number Placeholder 5">
            <a:extLst>
              <a:ext uri="{FF2B5EF4-FFF2-40B4-BE49-F238E27FC236}">
                <a16:creationId xmlns:a16="http://schemas.microsoft.com/office/drawing/2014/main" id="{ED27BA1A-4072-46B0-ADE9-4EA02266C1B5}"/>
              </a:ext>
            </a:extLst>
          </p:cNvPr>
          <p:cNvSpPr>
            <a:spLocks noGrp="1"/>
          </p:cNvSpPr>
          <p:nvPr>
            <p:ph type="sldNum" sz="quarter" idx="12"/>
          </p:nvPr>
        </p:nvSpPr>
        <p:spPr/>
        <p:txBody>
          <a:bodyPr/>
          <a:lstStyle>
            <a:lvl1pPr>
              <a:defRPr/>
            </a:lvl1pPr>
          </a:lstStyle>
          <a:p>
            <a:pPr>
              <a:defRPr/>
            </a:pPr>
            <a:fld id="{135FA382-00A0-4ED7-9405-3D285EF4A833}" type="slidenum">
              <a:rPr lang="en-US" altLang="en-US"/>
              <a:pPr>
                <a:defRPr/>
              </a:pPr>
              <a:t>‹#›</a:t>
            </a:fld>
            <a:endParaRPr lang="en-US" altLang="en-US"/>
          </a:p>
        </p:txBody>
      </p:sp>
    </p:spTree>
    <p:extLst>
      <p:ext uri="{BB962C8B-B14F-4D97-AF65-F5344CB8AC3E}">
        <p14:creationId xmlns:p14="http://schemas.microsoft.com/office/powerpoint/2010/main" val="3997242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2249172-CD89-4BB9-9D49-B8ADFFB4F526}"/>
              </a:ext>
            </a:extLst>
          </p:cNvPr>
          <p:cNvSpPr>
            <a:spLocks noGrp="1"/>
          </p:cNvSpPr>
          <p:nvPr>
            <p:ph type="dt" sz="half" idx="10"/>
          </p:nvPr>
        </p:nvSpPr>
        <p:spPr/>
        <p:txBody>
          <a:bodyPr/>
          <a:lstStyle>
            <a:lvl1pPr>
              <a:defRPr/>
            </a:lvl1pPr>
          </a:lstStyle>
          <a:p>
            <a:pPr>
              <a:defRPr/>
            </a:pPr>
            <a:fld id="{84EC9307-303F-4EC7-88D3-09902860A8F0}" type="datetime1">
              <a:rPr lang="en-US"/>
              <a:pPr>
                <a:defRPr/>
              </a:pPr>
              <a:t>7/3/2019</a:t>
            </a:fld>
            <a:endParaRPr lang="en-US"/>
          </a:p>
        </p:txBody>
      </p:sp>
      <p:sp>
        <p:nvSpPr>
          <p:cNvPr id="4" name="Footer Placeholder 4">
            <a:extLst>
              <a:ext uri="{FF2B5EF4-FFF2-40B4-BE49-F238E27FC236}">
                <a16:creationId xmlns:a16="http://schemas.microsoft.com/office/drawing/2014/main" id="{74A620A4-2B47-43C7-9922-46DEC09739F7}"/>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5" name="Slide Number Placeholder 5">
            <a:extLst>
              <a:ext uri="{FF2B5EF4-FFF2-40B4-BE49-F238E27FC236}">
                <a16:creationId xmlns:a16="http://schemas.microsoft.com/office/drawing/2014/main" id="{3AFDBFA7-62A5-4761-B874-1782B92334DB}"/>
              </a:ext>
            </a:extLst>
          </p:cNvPr>
          <p:cNvSpPr>
            <a:spLocks noGrp="1"/>
          </p:cNvSpPr>
          <p:nvPr>
            <p:ph type="sldNum" sz="quarter" idx="12"/>
          </p:nvPr>
        </p:nvSpPr>
        <p:spPr/>
        <p:txBody>
          <a:bodyPr/>
          <a:lstStyle>
            <a:lvl1pPr>
              <a:defRPr/>
            </a:lvl1pPr>
          </a:lstStyle>
          <a:p>
            <a:pPr>
              <a:defRPr/>
            </a:pPr>
            <a:fld id="{8737EE49-C966-4F8A-9EF5-6BDC903F24E1}" type="slidenum">
              <a:rPr lang="en-US" altLang="en-US"/>
              <a:pPr>
                <a:defRPr/>
              </a:pPr>
              <a:t>‹#›</a:t>
            </a:fld>
            <a:endParaRPr lang="en-US" altLang="en-US"/>
          </a:p>
        </p:txBody>
      </p:sp>
    </p:spTree>
    <p:extLst>
      <p:ext uri="{BB962C8B-B14F-4D97-AF65-F5344CB8AC3E}">
        <p14:creationId xmlns:p14="http://schemas.microsoft.com/office/powerpoint/2010/main" val="405868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EE5E746-E415-4642-9EE3-D209DE96D66F}"/>
              </a:ext>
            </a:extLst>
          </p:cNvPr>
          <p:cNvSpPr>
            <a:spLocks noGrp="1"/>
          </p:cNvSpPr>
          <p:nvPr>
            <p:ph type="dt" sz="half" idx="10"/>
          </p:nvPr>
        </p:nvSpPr>
        <p:spPr/>
        <p:txBody>
          <a:bodyPr/>
          <a:lstStyle>
            <a:lvl1pPr>
              <a:defRPr/>
            </a:lvl1pPr>
          </a:lstStyle>
          <a:p>
            <a:pPr>
              <a:defRPr/>
            </a:pPr>
            <a:fld id="{82C9B676-A95E-4C99-8B37-83D334CBE85A}" type="datetime1">
              <a:rPr lang="en-US"/>
              <a:pPr>
                <a:defRPr/>
              </a:pPr>
              <a:t>7/3/2019</a:t>
            </a:fld>
            <a:endParaRPr lang="en-US"/>
          </a:p>
        </p:txBody>
      </p:sp>
      <p:sp>
        <p:nvSpPr>
          <p:cNvPr id="3" name="Footer Placeholder 4">
            <a:extLst>
              <a:ext uri="{FF2B5EF4-FFF2-40B4-BE49-F238E27FC236}">
                <a16:creationId xmlns:a16="http://schemas.microsoft.com/office/drawing/2014/main" id="{0DB865F5-6699-40A4-8EF7-D44856EB8C14}"/>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4" name="Slide Number Placeholder 5">
            <a:extLst>
              <a:ext uri="{FF2B5EF4-FFF2-40B4-BE49-F238E27FC236}">
                <a16:creationId xmlns:a16="http://schemas.microsoft.com/office/drawing/2014/main" id="{E5FFF043-4CFF-400F-9D14-91B761C58458}"/>
              </a:ext>
            </a:extLst>
          </p:cNvPr>
          <p:cNvSpPr>
            <a:spLocks noGrp="1"/>
          </p:cNvSpPr>
          <p:nvPr>
            <p:ph type="sldNum" sz="quarter" idx="12"/>
          </p:nvPr>
        </p:nvSpPr>
        <p:spPr/>
        <p:txBody>
          <a:bodyPr/>
          <a:lstStyle>
            <a:lvl1pPr>
              <a:defRPr/>
            </a:lvl1pPr>
          </a:lstStyle>
          <a:p>
            <a:pPr>
              <a:defRPr/>
            </a:pPr>
            <a:fld id="{F5320F7B-0119-4C9B-B327-ECA634445AB3}" type="slidenum">
              <a:rPr lang="en-US" altLang="en-US"/>
              <a:pPr>
                <a:defRPr/>
              </a:pPr>
              <a:t>‹#›</a:t>
            </a:fld>
            <a:endParaRPr lang="en-US" altLang="en-US"/>
          </a:p>
        </p:txBody>
      </p:sp>
    </p:spTree>
    <p:extLst>
      <p:ext uri="{BB962C8B-B14F-4D97-AF65-F5344CB8AC3E}">
        <p14:creationId xmlns:p14="http://schemas.microsoft.com/office/powerpoint/2010/main" val="1868135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DCAFAAA-876F-44E5-9DBD-A68A4817A3B9}"/>
              </a:ext>
            </a:extLst>
          </p:cNvPr>
          <p:cNvSpPr>
            <a:spLocks noGrp="1"/>
          </p:cNvSpPr>
          <p:nvPr>
            <p:ph type="dt" sz="half" idx="10"/>
          </p:nvPr>
        </p:nvSpPr>
        <p:spPr/>
        <p:txBody>
          <a:bodyPr/>
          <a:lstStyle>
            <a:lvl1pPr>
              <a:defRPr/>
            </a:lvl1pPr>
          </a:lstStyle>
          <a:p>
            <a:pPr>
              <a:defRPr/>
            </a:pPr>
            <a:fld id="{DB370483-C980-48DB-9E97-D478DF113781}" type="datetime1">
              <a:rPr lang="en-US"/>
              <a:pPr>
                <a:defRPr/>
              </a:pPr>
              <a:t>7/3/2019</a:t>
            </a:fld>
            <a:endParaRPr lang="en-US"/>
          </a:p>
        </p:txBody>
      </p:sp>
      <p:sp>
        <p:nvSpPr>
          <p:cNvPr id="6" name="Footer Placeholder 4">
            <a:extLst>
              <a:ext uri="{FF2B5EF4-FFF2-40B4-BE49-F238E27FC236}">
                <a16:creationId xmlns:a16="http://schemas.microsoft.com/office/drawing/2014/main" id="{D574870D-E1D7-45CD-BC7A-E0EBC485B6AD}"/>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7" name="Slide Number Placeholder 5">
            <a:extLst>
              <a:ext uri="{FF2B5EF4-FFF2-40B4-BE49-F238E27FC236}">
                <a16:creationId xmlns:a16="http://schemas.microsoft.com/office/drawing/2014/main" id="{C356B0EA-5798-4891-A4FF-18E3DEF17173}"/>
              </a:ext>
            </a:extLst>
          </p:cNvPr>
          <p:cNvSpPr>
            <a:spLocks noGrp="1"/>
          </p:cNvSpPr>
          <p:nvPr>
            <p:ph type="sldNum" sz="quarter" idx="12"/>
          </p:nvPr>
        </p:nvSpPr>
        <p:spPr/>
        <p:txBody>
          <a:bodyPr/>
          <a:lstStyle>
            <a:lvl1pPr>
              <a:defRPr/>
            </a:lvl1pPr>
          </a:lstStyle>
          <a:p>
            <a:pPr>
              <a:defRPr/>
            </a:pPr>
            <a:fld id="{E5C40AF2-C00A-44F9-BE7A-E78AFD212A4E}" type="slidenum">
              <a:rPr lang="en-US" altLang="en-US"/>
              <a:pPr>
                <a:defRPr/>
              </a:pPr>
              <a:t>‹#›</a:t>
            </a:fld>
            <a:endParaRPr lang="en-US" altLang="en-US"/>
          </a:p>
        </p:txBody>
      </p:sp>
    </p:spTree>
    <p:extLst>
      <p:ext uri="{BB962C8B-B14F-4D97-AF65-F5344CB8AC3E}">
        <p14:creationId xmlns:p14="http://schemas.microsoft.com/office/powerpoint/2010/main" val="1593051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BF723C2-CB6A-46F3-BF20-1F7EEC04E538}"/>
              </a:ext>
            </a:extLst>
          </p:cNvPr>
          <p:cNvSpPr>
            <a:spLocks noGrp="1"/>
          </p:cNvSpPr>
          <p:nvPr>
            <p:ph type="dt" sz="half" idx="10"/>
          </p:nvPr>
        </p:nvSpPr>
        <p:spPr/>
        <p:txBody>
          <a:bodyPr/>
          <a:lstStyle>
            <a:lvl1pPr>
              <a:defRPr/>
            </a:lvl1pPr>
          </a:lstStyle>
          <a:p>
            <a:pPr>
              <a:defRPr/>
            </a:pPr>
            <a:fld id="{D268FB1D-AC7C-42DE-8135-748C0B2D6941}" type="datetime1">
              <a:rPr lang="en-US"/>
              <a:pPr>
                <a:defRPr/>
              </a:pPr>
              <a:t>7/3/2019</a:t>
            </a:fld>
            <a:endParaRPr lang="en-US"/>
          </a:p>
        </p:txBody>
      </p:sp>
      <p:sp>
        <p:nvSpPr>
          <p:cNvPr id="6" name="Footer Placeholder 4">
            <a:extLst>
              <a:ext uri="{FF2B5EF4-FFF2-40B4-BE49-F238E27FC236}">
                <a16:creationId xmlns:a16="http://schemas.microsoft.com/office/drawing/2014/main" id="{21862EAA-EFFC-4F8D-BEB9-9AAAF9183688}"/>
              </a:ext>
            </a:extLst>
          </p:cNvPr>
          <p:cNvSpPr>
            <a:spLocks noGrp="1"/>
          </p:cNvSpPr>
          <p:nvPr>
            <p:ph type="ftr" sz="quarter" idx="11"/>
          </p:nvPr>
        </p:nvSpPr>
        <p:spPr/>
        <p:txBody>
          <a:bodyPr/>
          <a:lstStyle>
            <a:lvl1pPr>
              <a:defRPr/>
            </a:lvl1pPr>
          </a:lstStyle>
          <a:p>
            <a:pPr>
              <a:defRPr/>
            </a:pPr>
            <a:r>
              <a:rPr lang="en-US"/>
              <a:t>Challenges and Opportunities for Private Security Regulation in SADC </a:t>
            </a:r>
          </a:p>
        </p:txBody>
      </p:sp>
      <p:sp>
        <p:nvSpPr>
          <p:cNvPr id="7" name="Slide Number Placeholder 5">
            <a:extLst>
              <a:ext uri="{FF2B5EF4-FFF2-40B4-BE49-F238E27FC236}">
                <a16:creationId xmlns:a16="http://schemas.microsoft.com/office/drawing/2014/main" id="{A08FB4C7-16C5-4041-8047-4CB2049EA7BE}"/>
              </a:ext>
            </a:extLst>
          </p:cNvPr>
          <p:cNvSpPr>
            <a:spLocks noGrp="1"/>
          </p:cNvSpPr>
          <p:nvPr>
            <p:ph type="sldNum" sz="quarter" idx="12"/>
          </p:nvPr>
        </p:nvSpPr>
        <p:spPr/>
        <p:txBody>
          <a:bodyPr/>
          <a:lstStyle>
            <a:lvl1pPr>
              <a:defRPr/>
            </a:lvl1pPr>
          </a:lstStyle>
          <a:p>
            <a:pPr>
              <a:defRPr/>
            </a:pPr>
            <a:fld id="{767CD3D6-83B1-4C4E-A8E6-A4617020A205}" type="slidenum">
              <a:rPr lang="en-US" altLang="en-US"/>
              <a:pPr>
                <a:defRPr/>
              </a:pPr>
              <a:t>‹#›</a:t>
            </a:fld>
            <a:endParaRPr lang="en-US" altLang="en-US"/>
          </a:p>
        </p:txBody>
      </p:sp>
    </p:spTree>
    <p:extLst>
      <p:ext uri="{BB962C8B-B14F-4D97-AF65-F5344CB8AC3E}">
        <p14:creationId xmlns:p14="http://schemas.microsoft.com/office/powerpoint/2010/main" val="2840222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6BB5F22-14F6-4677-8310-1DB2F9D2F02D}"/>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73DF6FD-5499-4D4D-AC3E-C7F7D19B7D04}"/>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C049DB2-6644-674A-A7E6-531DBD584476}"/>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77A7ECF-7546-4598-A853-7E3611A9D042}" type="datetime1">
              <a:rPr lang="en-US"/>
              <a:pPr>
                <a:defRPr/>
              </a:pPr>
              <a:t>7/3/2019</a:t>
            </a:fld>
            <a:endParaRPr lang="en-US"/>
          </a:p>
        </p:txBody>
      </p:sp>
      <p:sp>
        <p:nvSpPr>
          <p:cNvPr id="5" name="Footer Placeholder 4">
            <a:extLst>
              <a:ext uri="{FF2B5EF4-FFF2-40B4-BE49-F238E27FC236}">
                <a16:creationId xmlns:a16="http://schemas.microsoft.com/office/drawing/2014/main" id="{B5EA9995-23EB-E242-B3E0-A1CC7FCF38F2}"/>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Challenges and Opportunities for Private Security Regulation in SADC </a:t>
            </a:r>
          </a:p>
        </p:txBody>
      </p:sp>
      <p:sp>
        <p:nvSpPr>
          <p:cNvPr id="6" name="Slide Number Placeholder 5">
            <a:extLst>
              <a:ext uri="{FF2B5EF4-FFF2-40B4-BE49-F238E27FC236}">
                <a16:creationId xmlns:a16="http://schemas.microsoft.com/office/drawing/2014/main" id="{984E4BEA-5176-6741-AB9B-C2B3C28583D7}"/>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C4C605DB-5E60-420C-AC47-9443BBF2C74D}" type="slidenum">
              <a:rPr lang="en-US" altLang="en-US"/>
              <a:pPr>
                <a:defRPr/>
              </a:pPr>
              <a:t>‹#›</a:t>
            </a:fld>
            <a:endParaRPr lang="en-US" altLang="en-US"/>
          </a:p>
        </p:txBody>
      </p:sp>
    </p:spTree>
    <p:extLst>
      <p:ext uri="{BB962C8B-B14F-4D97-AF65-F5344CB8AC3E}">
        <p14:creationId xmlns:p14="http://schemas.microsoft.com/office/powerpoint/2010/main" val="26032897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a:extLst>
              <a:ext uri="{FF2B5EF4-FFF2-40B4-BE49-F238E27FC236}">
                <a16:creationId xmlns:a16="http://schemas.microsoft.com/office/drawing/2014/main" id="{BDF953E5-243B-4A31-9D96-6FBB9A2E98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075" y="304799"/>
            <a:ext cx="11366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C6866C69-76B9-4D18-85F7-D7D344B92CA6}"/>
              </a:ext>
            </a:extLst>
          </p:cNvPr>
          <p:cNvSpPr>
            <a:spLocks noGrp="1"/>
          </p:cNvSpPr>
          <p:nvPr>
            <p:ph type="ctrTitle"/>
          </p:nvPr>
        </p:nvSpPr>
        <p:spPr>
          <a:xfrm>
            <a:off x="914400" y="1719609"/>
            <a:ext cx="10363200" cy="2613852"/>
          </a:xfrm>
        </p:spPr>
        <p:txBody>
          <a:bodyPr/>
          <a:lstStyle/>
          <a:p>
            <a:r>
              <a:rPr lang="en-US" b="1" dirty="0"/>
              <a:t>MONITORING AND OVERSIGHT OF PRIVATE SECURITY COMPANIES IN THE SADC REGION</a:t>
            </a:r>
            <a:br>
              <a:rPr lang="en-ZW" altLang="en-US" b="1" dirty="0">
                <a:latin typeface="Calibri" panose="020F0502020204030204" pitchFamily="34" charset="0"/>
              </a:rPr>
            </a:br>
            <a:endParaRPr lang="en-ZW" dirty="0"/>
          </a:p>
        </p:txBody>
      </p:sp>
      <p:sp>
        <p:nvSpPr>
          <p:cNvPr id="6" name="TextBox 13">
            <a:extLst>
              <a:ext uri="{FF2B5EF4-FFF2-40B4-BE49-F238E27FC236}">
                <a16:creationId xmlns:a16="http://schemas.microsoft.com/office/drawing/2014/main" id="{B6FEF11D-EF25-4191-8EA7-498FA001D524}"/>
              </a:ext>
            </a:extLst>
          </p:cNvPr>
          <p:cNvSpPr txBox="1">
            <a:spLocks noChangeArrowheads="1"/>
          </p:cNvSpPr>
          <p:nvPr/>
        </p:nvSpPr>
        <p:spPr bwMode="auto">
          <a:xfrm>
            <a:off x="2027994" y="4333461"/>
            <a:ext cx="7420805"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en-ZW" altLang="en-US" sz="1600" b="1" dirty="0">
              <a:solidFill>
                <a:schemeClr val="bg1"/>
              </a:solidFill>
              <a:latin typeface="Calibri" panose="020F0502020204030204" pitchFamily="34" charset="0"/>
            </a:endParaRPr>
          </a:p>
          <a:p>
            <a:pPr algn="ctr"/>
            <a:r>
              <a:rPr lang="en-ZW" altLang="en-US" sz="2400" b="1" dirty="0">
                <a:latin typeface="Calibri" panose="020F0502020204030204" pitchFamily="34" charset="0"/>
              </a:rPr>
              <a:t>BY</a:t>
            </a:r>
          </a:p>
          <a:p>
            <a:pPr algn="ctr"/>
            <a:r>
              <a:rPr lang="en-ZW" altLang="en-US" sz="2400" b="1" dirty="0">
                <a:latin typeface="Calibri" panose="020F0502020204030204" pitchFamily="34" charset="0"/>
              </a:rPr>
              <a:t>DR BOB NDUNGU</a:t>
            </a:r>
          </a:p>
          <a:p>
            <a:pPr algn="ctr"/>
            <a:r>
              <a:rPr lang="en-ZW" altLang="en-US" sz="2400" b="1" dirty="0">
                <a:latin typeface="Calibri" panose="020F0502020204030204" pitchFamily="34" charset="0"/>
              </a:rPr>
              <a:t>SECURITY AND RISK MANAGEMENT CONSULTANT</a:t>
            </a:r>
          </a:p>
          <a:p>
            <a:endParaRPr lang="en-ZW" altLang="en-US" sz="1600" dirty="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a:xfrm>
            <a:off x="1219200" y="319435"/>
            <a:ext cx="10972800" cy="1143000"/>
          </a:xfrm>
        </p:spPr>
        <p:txBody>
          <a:bodyPr/>
          <a:lstStyle/>
          <a:p>
            <a:r>
              <a:rPr lang="en-US" altLang="en-US" b="1" dirty="0"/>
              <a:t>The vetting and selection of employees challenges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a:xfrm>
            <a:off x="609600" y="1919634"/>
            <a:ext cx="10972800" cy="4525963"/>
          </a:xfrm>
        </p:spPr>
        <p:txBody>
          <a:bodyPr/>
          <a:lstStyle/>
          <a:p>
            <a:pPr>
              <a:defRPr/>
            </a:pPr>
            <a:r>
              <a:rPr lang="en-US" sz="2400" dirty="0"/>
              <a:t>No systematic selection and vetting of employees</a:t>
            </a:r>
          </a:p>
          <a:p>
            <a:pPr>
              <a:defRPr/>
            </a:pPr>
            <a:endParaRPr lang="en-US" sz="2400" dirty="0"/>
          </a:p>
          <a:p>
            <a:pPr>
              <a:defRPr/>
            </a:pPr>
            <a:r>
              <a:rPr lang="en-US" sz="2400" dirty="0"/>
              <a:t>Lack of skills and training</a:t>
            </a:r>
          </a:p>
          <a:p>
            <a:pPr>
              <a:defRPr/>
            </a:pPr>
            <a:endParaRPr lang="en-US" sz="2400" dirty="0"/>
          </a:p>
          <a:p>
            <a:pPr>
              <a:defRPr/>
            </a:pPr>
            <a:r>
              <a:rPr lang="en-US" sz="2400" dirty="0"/>
              <a:t>Lack of internal systems</a:t>
            </a:r>
          </a:p>
          <a:p>
            <a:pPr>
              <a:defRPr/>
            </a:pPr>
            <a:endParaRPr lang="en-US" sz="2400"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10</a:t>
            </a:fld>
            <a:endParaRPr lang="en-US" altLang="en-US" sz="1200">
              <a:solidFill>
                <a:srgbClr val="898989"/>
              </a:solidFill>
            </a:endParaRPr>
          </a:p>
        </p:txBody>
      </p:sp>
    </p:spTree>
    <p:extLst>
      <p:ext uri="{BB962C8B-B14F-4D97-AF65-F5344CB8AC3E}">
        <p14:creationId xmlns:p14="http://schemas.microsoft.com/office/powerpoint/2010/main" val="3964053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a:xfrm>
            <a:off x="1219200" y="204499"/>
            <a:ext cx="10972800" cy="1143000"/>
          </a:xfrm>
        </p:spPr>
        <p:txBody>
          <a:bodyPr/>
          <a:lstStyle/>
          <a:p>
            <a:r>
              <a:rPr lang="en-US" altLang="en-US" b="1" dirty="0"/>
              <a:t>Monitoring and oversight mechanisms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p:txBody>
          <a:bodyPr/>
          <a:lstStyle/>
          <a:p>
            <a:pPr marL="0" indent="0">
              <a:buNone/>
              <a:defRPr/>
            </a:pPr>
            <a:endParaRPr lang="en-US" sz="2400" dirty="0"/>
          </a:p>
          <a:p>
            <a:r>
              <a:rPr lang="en-ZW" sz="2400" dirty="0"/>
              <a:t>Encouraging all stakeholders to play a part in the oversight of private security service providers, </a:t>
            </a:r>
          </a:p>
          <a:p>
            <a:pPr marL="109537" indent="0">
              <a:buNone/>
            </a:pPr>
            <a:endParaRPr lang="en-ZW" sz="2400" dirty="0"/>
          </a:p>
          <a:p>
            <a:r>
              <a:rPr lang="en-ZW" sz="2400" dirty="0"/>
              <a:t>Consider subjecting private security companies and their personnel to procedures relating to the receipt and investigation of complaints against them. </a:t>
            </a:r>
          </a:p>
          <a:p>
            <a:pPr marL="0" indent="0">
              <a:buNone/>
            </a:pPr>
            <a:endParaRPr lang="en-ZW" sz="2400" dirty="0"/>
          </a:p>
          <a:p>
            <a:r>
              <a:rPr lang="en-ZW" sz="2400" dirty="0"/>
              <a:t>Consider developing standards on the provision of private security companies and encouraging the development of codes of conduct by private industry.</a:t>
            </a:r>
          </a:p>
          <a:p>
            <a:pPr marL="0" indent="0">
              <a:buNone/>
              <a:defRPr/>
            </a:pPr>
            <a:endParaRPr lang="en-US"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11</a:t>
            </a:fld>
            <a:endParaRPr lang="en-US" altLang="en-US" sz="1200">
              <a:solidFill>
                <a:srgbClr val="898989"/>
              </a:solidFill>
            </a:endParaRPr>
          </a:p>
        </p:txBody>
      </p:sp>
    </p:spTree>
    <p:extLst>
      <p:ext uri="{BB962C8B-B14F-4D97-AF65-F5344CB8AC3E}">
        <p14:creationId xmlns:p14="http://schemas.microsoft.com/office/powerpoint/2010/main" val="1025265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a:xfrm>
            <a:off x="1219200" y="319435"/>
            <a:ext cx="10972800" cy="1143000"/>
          </a:xfrm>
        </p:spPr>
        <p:txBody>
          <a:bodyPr/>
          <a:lstStyle/>
          <a:p>
            <a:r>
              <a:rPr lang="en-US" altLang="en-US" b="1" dirty="0"/>
              <a:t>Monitoring and oversight mechanisms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p:txBody>
          <a:bodyPr/>
          <a:lstStyle/>
          <a:p>
            <a:pPr marL="0" indent="0">
              <a:buNone/>
              <a:defRPr/>
            </a:pPr>
            <a:endParaRPr lang="en-US" sz="2400" dirty="0"/>
          </a:p>
          <a:p>
            <a:r>
              <a:rPr lang="en-ZW" sz="2400" dirty="0"/>
              <a:t>Consider ensuring that private security service providers are subject to regular inspections to maximize compliance, and allocating adequate resources for that purpose.</a:t>
            </a:r>
          </a:p>
          <a:p>
            <a:pPr marL="0" indent="0">
              <a:buNone/>
            </a:pPr>
            <a:endParaRPr lang="en-ZW" sz="2400" dirty="0"/>
          </a:p>
          <a:p>
            <a:r>
              <a:rPr lang="en-ZW" sz="2400" dirty="0"/>
              <a:t>Consider specifying appropriate penalties for transgressions and breaches of regulations on private security services and for non-compliance with such regulations.</a:t>
            </a:r>
          </a:p>
          <a:p>
            <a:pPr marL="109537" indent="0">
              <a:buNone/>
            </a:pPr>
            <a:endParaRPr lang="en-ZW" sz="2400" dirty="0"/>
          </a:p>
          <a:p>
            <a:r>
              <a:rPr lang="en-ZW" sz="2400" dirty="0"/>
              <a:t>Adopt standards on the training of personnel of private security companies, </a:t>
            </a:r>
          </a:p>
          <a:p>
            <a:pPr marL="0" indent="0">
              <a:buNone/>
              <a:defRPr/>
            </a:pPr>
            <a:endParaRPr lang="en-US"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12</a:t>
            </a:fld>
            <a:endParaRPr lang="en-US" altLang="en-US" sz="1200">
              <a:solidFill>
                <a:srgbClr val="898989"/>
              </a:solidFill>
            </a:endParaRPr>
          </a:p>
        </p:txBody>
      </p:sp>
    </p:spTree>
    <p:extLst>
      <p:ext uri="{BB962C8B-B14F-4D97-AF65-F5344CB8AC3E}">
        <p14:creationId xmlns:p14="http://schemas.microsoft.com/office/powerpoint/2010/main" val="754590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a:xfrm>
            <a:off x="1219200" y="319435"/>
            <a:ext cx="10972800" cy="1143000"/>
          </a:xfrm>
        </p:spPr>
        <p:txBody>
          <a:bodyPr/>
          <a:lstStyle/>
          <a:p>
            <a:r>
              <a:rPr lang="en-US" altLang="en-US" b="1" dirty="0"/>
              <a:t>Monitoring and oversight mechanisms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p:txBody>
          <a:bodyPr/>
          <a:lstStyle/>
          <a:p>
            <a:pPr marL="0" indent="0">
              <a:buNone/>
              <a:defRPr/>
            </a:pPr>
            <a:endParaRPr lang="en-US" sz="2400" dirty="0"/>
          </a:p>
          <a:p>
            <a:r>
              <a:rPr lang="en-ZW" sz="2400" dirty="0"/>
              <a:t>Consider developing a mechanism for the certification of persons and entities providing training to personnel of private security companies</a:t>
            </a:r>
          </a:p>
          <a:p>
            <a:endParaRPr lang="en-ZW" sz="2400" dirty="0"/>
          </a:p>
          <a:p>
            <a:r>
              <a:rPr lang="en-ZW" sz="2400" dirty="0"/>
              <a:t>Consider encouraging the specialization and professionalism of the personnel of  private security services through the development of an adequate mechanism for such personnel to obtain professional qualifications. </a:t>
            </a:r>
          </a:p>
          <a:p>
            <a:endParaRPr lang="en-ZW" sz="2400" dirty="0"/>
          </a:p>
          <a:p>
            <a:r>
              <a:rPr lang="en-ZW" sz="2400" dirty="0"/>
              <a:t>Consider encouraging the development of ongoing professional programmes relevant to private security service providers.</a:t>
            </a:r>
          </a:p>
          <a:p>
            <a:pPr marL="0" indent="0">
              <a:buNone/>
              <a:defRPr/>
            </a:pPr>
            <a:endParaRPr lang="en-US"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13</a:t>
            </a:fld>
            <a:endParaRPr lang="en-US" altLang="en-US" sz="1200">
              <a:solidFill>
                <a:srgbClr val="898989"/>
              </a:solidFill>
            </a:endParaRPr>
          </a:p>
        </p:txBody>
      </p:sp>
    </p:spTree>
    <p:extLst>
      <p:ext uri="{BB962C8B-B14F-4D97-AF65-F5344CB8AC3E}">
        <p14:creationId xmlns:p14="http://schemas.microsoft.com/office/powerpoint/2010/main" val="2866593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p:txBody>
          <a:bodyPr/>
          <a:lstStyle/>
          <a:p>
            <a:r>
              <a:rPr lang="en-US" altLang="en-US" b="1" dirty="0"/>
              <a:t>Sanctions that can be imposed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p:txBody>
          <a:bodyPr/>
          <a:lstStyle/>
          <a:p>
            <a:pPr marL="0" indent="0">
              <a:buNone/>
              <a:defRPr/>
            </a:pPr>
            <a:endParaRPr lang="en-US" sz="2400" dirty="0"/>
          </a:p>
          <a:p>
            <a:r>
              <a:rPr lang="en-ZW" sz="2400" dirty="0"/>
              <a:t>States should consider giving regulators the power to apply sanctions and publicize the breaches which may lead to them.</a:t>
            </a:r>
          </a:p>
          <a:p>
            <a:pPr marL="0" indent="0">
              <a:buNone/>
            </a:pPr>
            <a:endParaRPr lang="en-ZW" sz="2400" dirty="0"/>
          </a:p>
          <a:p>
            <a:r>
              <a:rPr lang="en-ZW" sz="2400" dirty="0"/>
              <a:t>Ensuring appropriate working conditions conducive to maximizing the effectiveness of personnel of private security companies </a:t>
            </a:r>
          </a:p>
          <a:p>
            <a:pPr marL="109537" indent="0">
              <a:buNone/>
            </a:pPr>
            <a:endParaRPr lang="en-ZW" sz="2400" dirty="0"/>
          </a:p>
          <a:p>
            <a:r>
              <a:rPr lang="en-ZW" sz="2400" dirty="0"/>
              <a:t>Establishing minimum standards for the recruitment and selection criteria for personnel of private security companies </a:t>
            </a:r>
          </a:p>
          <a:p>
            <a:endParaRPr lang="en-ZW" sz="2400" dirty="0"/>
          </a:p>
          <a:p>
            <a:endParaRPr lang="en-US" sz="2400"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14</a:t>
            </a:fld>
            <a:endParaRPr lang="en-US" altLang="en-US" sz="1200">
              <a:solidFill>
                <a:srgbClr val="898989"/>
              </a:solidFill>
            </a:endParaRPr>
          </a:p>
        </p:txBody>
      </p:sp>
    </p:spTree>
    <p:extLst>
      <p:ext uri="{BB962C8B-B14F-4D97-AF65-F5344CB8AC3E}">
        <p14:creationId xmlns:p14="http://schemas.microsoft.com/office/powerpoint/2010/main" val="1820142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p:txBody>
          <a:bodyPr/>
          <a:lstStyle/>
          <a:p>
            <a:r>
              <a:rPr lang="en-US" altLang="en-US" b="1" dirty="0"/>
              <a:t>Recommendations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p:txBody>
          <a:bodyPr/>
          <a:lstStyle/>
          <a:p>
            <a:pPr marL="0" indent="0">
              <a:buNone/>
              <a:defRPr/>
            </a:pPr>
            <a:endParaRPr lang="en-US" sz="2400" dirty="0"/>
          </a:p>
          <a:p>
            <a:r>
              <a:rPr lang="en-ZW" sz="2400" dirty="0"/>
              <a:t>Best practice and minimum standards should be agreed and adopted in all SADC countries  </a:t>
            </a:r>
          </a:p>
          <a:p>
            <a:pPr marL="0" indent="0">
              <a:buNone/>
            </a:pPr>
            <a:endParaRPr lang="en-ZW" sz="2400" dirty="0"/>
          </a:p>
          <a:p>
            <a:r>
              <a:rPr lang="en-ZW" sz="2400" dirty="0"/>
              <a:t>These best practices of regulation should be laid down in a Recommendation or specific framework dedicated to the private security industry.  </a:t>
            </a:r>
          </a:p>
          <a:p>
            <a:pPr marL="0" indent="0">
              <a:buNone/>
            </a:pPr>
            <a:endParaRPr lang="en-ZW" sz="2400" dirty="0"/>
          </a:p>
          <a:p>
            <a:r>
              <a:rPr lang="en-ZW" sz="2400" dirty="0"/>
              <a:t>Best practices and legal standards for regulating PSCs should be disseminated through the publication of guidelines in various languages of the SADC member States.  </a:t>
            </a:r>
          </a:p>
          <a:p>
            <a:endParaRPr lang="en-ZW" sz="2400" dirty="0"/>
          </a:p>
          <a:p>
            <a:endParaRPr lang="en-US" sz="2400"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15</a:t>
            </a:fld>
            <a:endParaRPr lang="en-US" altLang="en-US" sz="1200">
              <a:solidFill>
                <a:srgbClr val="898989"/>
              </a:solidFill>
            </a:endParaRPr>
          </a:p>
        </p:txBody>
      </p:sp>
    </p:spTree>
    <p:extLst>
      <p:ext uri="{BB962C8B-B14F-4D97-AF65-F5344CB8AC3E}">
        <p14:creationId xmlns:p14="http://schemas.microsoft.com/office/powerpoint/2010/main" val="444305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p:txBody>
          <a:bodyPr/>
          <a:lstStyle/>
          <a:p>
            <a:r>
              <a:rPr lang="en-US" altLang="en-US" b="1" dirty="0"/>
              <a:t>Recommendations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p:txBody>
          <a:bodyPr/>
          <a:lstStyle/>
          <a:p>
            <a:pPr marL="0" indent="0">
              <a:buNone/>
              <a:defRPr/>
            </a:pPr>
            <a:endParaRPr lang="en-US" sz="2400" dirty="0"/>
          </a:p>
          <a:p>
            <a:r>
              <a:rPr lang="en-ZW" sz="2400" dirty="0"/>
              <a:t>Not only should states be encouraged to use these best standards and legal practices in domestic legislation, but also to promote adherence or compliance to these standards through self-regulation across the industry.  </a:t>
            </a:r>
          </a:p>
          <a:p>
            <a:pPr marL="0" indent="0">
              <a:buNone/>
            </a:pPr>
            <a:endParaRPr lang="en-ZW" sz="2400" dirty="0"/>
          </a:p>
          <a:p>
            <a:r>
              <a:rPr lang="en-ZW" sz="2400" dirty="0"/>
              <a:t> In order to create further awareness and norms fostering, it is recommended that seminars on the feasibility and necessity of good governance and regulation of PSCs be regularly organised. </a:t>
            </a:r>
            <a:endParaRPr lang="en-ZW" sz="2400" b="1" dirty="0"/>
          </a:p>
          <a:p>
            <a:endParaRPr lang="en-ZW" sz="2400" dirty="0"/>
          </a:p>
          <a:p>
            <a:endParaRPr lang="en-US" sz="2400"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16</a:t>
            </a:fld>
            <a:endParaRPr lang="en-US" altLang="en-US" sz="1200">
              <a:solidFill>
                <a:srgbClr val="898989"/>
              </a:solidFill>
            </a:endParaRPr>
          </a:p>
        </p:txBody>
      </p:sp>
    </p:spTree>
    <p:extLst>
      <p:ext uri="{BB962C8B-B14F-4D97-AF65-F5344CB8AC3E}">
        <p14:creationId xmlns:p14="http://schemas.microsoft.com/office/powerpoint/2010/main" val="3972267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p:txBody>
          <a:bodyPr/>
          <a:lstStyle/>
          <a:p>
            <a:r>
              <a:rPr lang="en-US" altLang="en-US" b="1" dirty="0"/>
              <a:t>Conclusion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p:txBody>
          <a:bodyPr/>
          <a:lstStyle/>
          <a:p>
            <a:pPr marL="0" indent="0">
              <a:buNone/>
              <a:defRPr/>
            </a:pPr>
            <a:endParaRPr lang="en-US" sz="2400" dirty="0"/>
          </a:p>
          <a:p>
            <a:r>
              <a:rPr lang="en-ZW" sz="2400" dirty="0"/>
              <a:t>The lack of a coherent national regulatory framework hampers oversight in various SADC states</a:t>
            </a:r>
          </a:p>
          <a:p>
            <a:pPr marL="0" indent="0">
              <a:buNone/>
            </a:pPr>
            <a:endParaRPr lang="en-ZW" sz="2400" dirty="0"/>
          </a:p>
          <a:p>
            <a:r>
              <a:rPr lang="en-ZW" sz="2400" dirty="0"/>
              <a:t>Strategies of awareness raising, capacity building and the dissemination of best practices, should be pursued as the preferred way of monitoring and conducting oversight, given the great disparity in legislation and practice in the SADC member States. </a:t>
            </a:r>
          </a:p>
          <a:p>
            <a:endParaRPr lang="en-ZW" sz="2400" dirty="0"/>
          </a:p>
          <a:p>
            <a:endParaRPr lang="en-US" sz="2400"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17</a:t>
            </a:fld>
            <a:endParaRPr lang="en-US" altLang="en-US" sz="1200">
              <a:solidFill>
                <a:srgbClr val="898989"/>
              </a:solidFill>
            </a:endParaRPr>
          </a:p>
        </p:txBody>
      </p:sp>
    </p:spTree>
    <p:extLst>
      <p:ext uri="{BB962C8B-B14F-4D97-AF65-F5344CB8AC3E}">
        <p14:creationId xmlns:p14="http://schemas.microsoft.com/office/powerpoint/2010/main" val="1026153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3D19829E-22F1-4321-9FD7-CB52548E68BE}" type="slidenum">
              <a:rPr lang="en-US" smtClean="0"/>
              <a:pPr/>
              <a:t>18</a:t>
            </a:fld>
            <a:endParaRPr lang="en-US"/>
          </a:p>
        </p:txBody>
      </p:sp>
      <p:sp>
        <p:nvSpPr>
          <p:cNvPr id="25602" name="Title 1"/>
          <p:cNvSpPr>
            <a:spLocks noGrp="1"/>
          </p:cNvSpPr>
          <p:nvPr>
            <p:ph type="title" idx="4294967295"/>
          </p:nvPr>
        </p:nvSpPr>
        <p:spPr>
          <a:xfrm>
            <a:off x="2895600" y="274638"/>
            <a:ext cx="7772400" cy="1143000"/>
          </a:xfrm>
        </p:spPr>
        <p:txBody>
          <a:bodyPr/>
          <a:lstStyle/>
          <a:p>
            <a:r>
              <a:rPr lang="en-GB"/>
              <a:t>CCloud</a:t>
            </a:r>
          </a:p>
        </p:txBody>
      </p:sp>
      <p:pic>
        <p:nvPicPr>
          <p:cNvPr id="25603" name="Picture 3" descr="ucantcmeright.jpg"/>
          <p:cNvPicPr>
            <a:picLocks noChangeAspect="1"/>
          </p:cNvPicPr>
          <p:nvPr/>
        </p:nvPicPr>
        <p:blipFill>
          <a:blip r:embed="rId3" cstate="print"/>
          <a:srcRect/>
          <a:stretch>
            <a:fillRect/>
          </a:stretch>
        </p:blipFill>
        <p:spPr bwMode="auto">
          <a:xfrm>
            <a:off x="609600" y="152400"/>
            <a:ext cx="10972800" cy="6705601"/>
          </a:xfrm>
          <a:prstGeom prst="rect">
            <a:avLst/>
          </a:prstGeom>
          <a:noFill/>
          <a:ln w="9525">
            <a:noFill/>
            <a:miter lim="800000"/>
            <a:headEnd/>
            <a:tailEnd/>
          </a:ln>
        </p:spPr>
      </p:pic>
      <p:sp>
        <p:nvSpPr>
          <p:cNvPr id="5" name="Cloud 4"/>
          <p:cNvSpPr>
            <a:spLocks noChangeArrowheads="1"/>
          </p:cNvSpPr>
          <p:nvPr/>
        </p:nvSpPr>
        <p:spPr bwMode="auto">
          <a:xfrm>
            <a:off x="1524000" y="1219201"/>
            <a:ext cx="2354262" cy="1258887"/>
          </a:xfrm>
          <a:custGeom>
            <a:avLst/>
            <a:gdLst>
              <a:gd name="T0" fmla="*/ 2352300 w 43200"/>
              <a:gd name="T1" fmla="*/ 629444 h 43200"/>
              <a:gd name="T2" fmla="*/ 1177131 w 43200"/>
              <a:gd name="T3" fmla="*/ 1257548 h 43200"/>
              <a:gd name="T4" fmla="*/ 7303 w 43200"/>
              <a:gd name="T5" fmla="*/ 629444 h 43200"/>
              <a:gd name="T6" fmla="*/ 1177131 w 43200"/>
              <a:gd name="T7" fmla="*/ 71978 h 43200"/>
              <a:gd name="T8" fmla="*/ 0 60000 65536"/>
              <a:gd name="T9" fmla="*/ 1 60000 65536"/>
              <a:gd name="T10" fmla="*/ 2 60000 65536"/>
              <a:gd name="T11" fmla="*/ 3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chemeClr val="bg1"/>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defTabSz="457200">
              <a:defRPr/>
            </a:pPr>
            <a:endParaRPr lang="en-GB">
              <a:solidFill>
                <a:schemeClr val="lt1"/>
              </a:solidFill>
            </a:endParaRPr>
          </a:p>
        </p:txBody>
      </p:sp>
      <p:sp>
        <p:nvSpPr>
          <p:cNvPr id="25605" name="TextBox 5"/>
          <p:cNvSpPr txBox="1">
            <a:spLocks noChangeArrowheads="1"/>
          </p:cNvSpPr>
          <p:nvPr/>
        </p:nvSpPr>
        <p:spPr bwMode="auto">
          <a:xfrm>
            <a:off x="1752601" y="6027004"/>
            <a:ext cx="9927590" cy="830997"/>
          </a:xfrm>
          <a:prstGeom prst="rect">
            <a:avLst/>
          </a:prstGeom>
          <a:noFill/>
          <a:ln w="9525">
            <a:noFill/>
            <a:miter lim="800000"/>
            <a:headEnd/>
            <a:tailEnd/>
          </a:ln>
        </p:spPr>
        <p:txBody>
          <a:bodyPr wrap="none">
            <a:spAutoFit/>
          </a:bodyPr>
          <a:lstStyle/>
          <a:p>
            <a:pPr defTabSz="457200"/>
            <a:r>
              <a:rPr lang="en-GB" sz="4800" b="1" dirty="0">
                <a:latin typeface="Calibri" pitchFamily="34" charset="0"/>
                <a:ea typeface="MS PGothic" pitchFamily="34" charset="-128"/>
              </a:rPr>
              <a:t>“I see no need to monitor or regulate”</a:t>
            </a:r>
          </a:p>
        </p:txBody>
      </p:sp>
      <p:sp>
        <p:nvSpPr>
          <p:cNvPr id="7" name="Cloud 6"/>
          <p:cNvSpPr>
            <a:spLocks noChangeArrowheads="1"/>
          </p:cNvSpPr>
          <p:nvPr/>
        </p:nvSpPr>
        <p:spPr bwMode="auto">
          <a:xfrm>
            <a:off x="8686800" y="914401"/>
            <a:ext cx="1778000" cy="949325"/>
          </a:xfrm>
          <a:custGeom>
            <a:avLst/>
            <a:gdLst>
              <a:gd name="T0" fmla="*/ 1776518 w 43200"/>
              <a:gd name="T1" fmla="*/ 474663 h 43200"/>
              <a:gd name="T2" fmla="*/ 889000 w 43200"/>
              <a:gd name="T3" fmla="*/ 948314 h 43200"/>
              <a:gd name="T4" fmla="*/ 5515 w 43200"/>
              <a:gd name="T5" fmla="*/ 474663 h 43200"/>
              <a:gd name="T6" fmla="*/ 889000 w 43200"/>
              <a:gd name="T7" fmla="*/ 54279 h 43200"/>
              <a:gd name="T8" fmla="*/ 0 60000 65536"/>
              <a:gd name="T9" fmla="*/ 1 60000 65536"/>
              <a:gd name="T10" fmla="*/ 2 60000 65536"/>
              <a:gd name="T11" fmla="*/ 3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chemeClr val="bg1"/>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defTabSz="457200">
              <a:defRPr/>
            </a:pPr>
            <a:endParaRPr lang="en-GB">
              <a:solidFill>
                <a:schemeClr val="lt1"/>
              </a:solidFill>
            </a:endParaRPr>
          </a:p>
        </p:txBody>
      </p:sp>
      <p:sp>
        <p:nvSpPr>
          <p:cNvPr id="8" name="TextBox 7"/>
          <p:cNvSpPr txBox="1"/>
          <p:nvPr/>
        </p:nvSpPr>
        <p:spPr>
          <a:xfrm>
            <a:off x="1524000" y="152400"/>
            <a:ext cx="9144000" cy="523220"/>
          </a:xfrm>
          <a:prstGeom prst="rect">
            <a:avLst/>
          </a:prstGeom>
          <a:scene3d>
            <a:camera prst="orthographicFront"/>
            <a:lightRig rig="threePt" dir="t"/>
          </a:scene3d>
          <a:sp3d>
            <a:bevelT prst="slope"/>
          </a:sp3d>
        </p:spPr>
        <p:style>
          <a:lnRef idx="1">
            <a:schemeClr val="accent1"/>
          </a:lnRef>
          <a:fillRef idx="3">
            <a:schemeClr val="accent1"/>
          </a:fillRef>
          <a:effectRef idx="2">
            <a:schemeClr val="accent1"/>
          </a:effectRef>
          <a:fontRef idx="minor">
            <a:schemeClr val="lt1"/>
          </a:fontRef>
        </p:style>
        <p:txBody>
          <a:bodyPr wrap="square">
            <a:spAutoFit/>
          </a:bodyPr>
          <a:lstStyle/>
          <a:p>
            <a:pPr algn="ctr">
              <a:defRPr/>
            </a:pPr>
            <a:r>
              <a:rPr lang="en-ZW" sz="2800" b="1" dirty="0">
                <a:solidFill>
                  <a:schemeClr val="bg1"/>
                </a:solidFill>
              </a:rPr>
              <a:t>IS THIS THE SORT OF SECURITY INDUSTRY WE WANT?</a:t>
            </a:r>
          </a:p>
        </p:txBody>
      </p:sp>
      <p:sp>
        <p:nvSpPr>
          <p:cNvPr id="25610" name="TextBox 8"/>
          <p:cNvSpPr txBox="1">
            <a:spLocks noChangeArrowheads="1"/>
          </p:cNvSpPr>
          <p:nvPr/>
        </p:nvSpPr>
        <p:spPr bwMode="auto">
          <a:xfrm>
            <a:off x="1954213" y="1373833"/>
            <a:ext cx="1882774" cy="830997"/>
          </a:xfrm>
          <a:prstGeom prst="rect">
            <a:avLst/>
          </a:prstGeom>
          <a:noFill/>
          <a:ln w="9525">
            <a:noFill/>
            <a:miter lim="800000"/>
            <a:headEnd/>
            <a:tailEnd/>
          </a:ln>
        </p:spPr>
        <p:txBody>
          <a:bodyPr wrap="square">
            <a:spAutoFit/>
          </a:bodyPr>
          <a:lstStyle/>
          <a:p>
            <a:r>
              <a:rPr lang="en-US" sz="2400" b="1" dirty="0"/>
              <a:t>Lack of regulations</a:t>
            </a:r>
          </a:p>
        </p:txBody>
      </p:sp>
      <p:sp>
        <p:nvSpPr>
          <p:cNvPr id="25611" name="TextBox 9"/>
          <p:cNvSpPr txBox="1">
            <a:spLocks noChangeArrowheads="1"/>
          </p:cNvSpPr>
          <p:nvPr/>
        </p:nvSpPr>
        <p:spPr bwMode="auto">
          <a:xfrm>
            <a:off x="8811580" y="914401"/>
            <a:ext cx="1838640" cy="830997"/>
          </a:xfrm>
          <a:prstGeom prst="rect">
            <a:avLst/>
          </a:prstGeom>
          <a:noFill/>
          <a:ln w="9525">
            <a:noFill/>
            <a:miter lim="800000"/>
            <a:headEnd/>
            <a:tailEnd/>
          </a:ln>
        </p:spPr>
        <p:txBody>
          <a:bodyPr wrap="square">
            <a:spAutoFit/>
          </a:bodyPr>
          <a:lstStyle/>
          <a:p>
            <a:r>
              <a:rPr lang="en-US" sz="2400" b="1" dirty="0"/>
              <a:t>No training standards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A8D38D45-D291-4695-BEA8-0A6F049E51E8}"/>
              </a:ext>
            </a:extLst>
          </p:cNvPr>
          <p:cNvPicPr>
            <a:picLocks noChangeAspect="1" noChangeArrowheads="1"/>
          </p:cNvPicPr>
          <p:nvPr/>
        </p:nvPicPr>
        <p:blipFill>
          <a:blip r:embed="rId2" cstate="print"/>
          <a:srcRect/>
          <a:stretch>
            <a:fillRect/>
          </a:stretch>
        </p:blipFill>
        <p:spPr bwMode="auto">
          <a:xfrm>
            <a:off x="4881556" y="785796"/>
            <a:ext cx="3273425" cy="1506537"/>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07875" name="Rectangle 3">
            <a:extLst>
              <a:ext uri="{FF2B5EF4-FFF2-40B4-BE49-F238E27FC236}">
                <a16:creationId xmlns:a16="http://schemas.microsoft.com/office/drawing/2014/main" id="{A2AF8D36-017A-4339-8440-5C0CCDADBAC0}"/>
              </a:ext>
            </a:extLst>
          </p:cNvPr>
          <p:cNvSpPr txBox="1">
            <a:spLocks noChangeArrowheads="1"/>
          </p:cNvSpPr>
          <p:nvPr/>
        </p:nvSpPr>
        <p:spPr bwMode="auto">
          <a:xfrm>
            <a:off x="1738282" y="2716227"/>
            <a:ext cx="8186737" cy="31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accent1"/>
              </a:buClr>
              <a:buSzPct val="75000"/>
              <a:buFont typeface="Monotype Sorts" pitchFamily="2" charset="2"/>
              <a:buChar char="u"/>
              <a:defRPr sz="2800">
                <a:solidFill>
                  <a:srgbClr val="FFFFFF"/>
                </a:solidFill>
                <a:latin typeface="Arial" panose="020B0604020202020204" pitchFamily="34" charset="0"/>
              </a:defRPr>
            </a:lvl1pPr>
            <a:lvl2pPr marL="742950" indent="-285750">
              <a:spcBef>
                <a:spcPct val="20000"/>
              </a:spcBef>
              <a:buClr>
                <a:srgbClr val="FF8100"/>
              </a:buClr>
              <a:buFont typeface="Wingdings" panose="05000000000000000000" pitchFamily="2" charset="2"/>
              <a:buChar char="§"/>
              <a:defRPr sz="2800">
                <a:solidFill>
                  <a:srgbClr val="FFFFFF"/>
                </a:solidFill>
                <a:latin typeface="Arial" panose="020B0604020202020204" pitchFamily="34" charset="0"/>
              </a:defRPr>
            </a:lvl2pPr>
            <a:lvl3pPr marL="1143000" indent="-228600">
              <a:spcBef>
                <a:spcPct val="20000"/>
              </a:spcBef>
              <a:buClr>
                <a:schemeClr val="accent2"/>
              </a:buClr>
              <a:buFont typeface="Monotype Sorts" pitchFamily="2" charset="2"/>
              <a:buChar char="ä"/>
              <a:defRPr sz="2400" b="1">
                <a:solidFill>
                  <a:srgbClr val="FFFFFF"/>
                </a:solidFill>
                <a:latin typeface="Arial" panose="020B0604020202020204" pitchFamily="34" charset="0"/>
              </a:defRPr>
            </a:lvl3pPr>
            <a:lvl4pPr marL="1600200" indent="-228600">
              <a:spcBef>
                <a:spcPct val="20000"/>
              </a:spcBef>
              <a:buClr>
                <a:srgbClr val="FFE118"/>
              </a:buClr>
              <a:buChar char="–"/>
              <a:defRPr sz="2000" b="1">
                <a:solidFill>
                  <a:srgbClr val="FFFFFF"/>
                </a:solidFill>
                <a:latin typeface="Arial" panose="020B0604020202020204" pitchFamily="34" charset="0"/>
              </a:defRPr>
            </a:lvl4pPr>
            <a:lvl5pPr marL="2057400" indent="-228600">
              <a:spcBef>
                <a:spcPct val="20000"/>
              </a:spcBef>
              <a:buClr>
                <a:srgbClr val="FFE118"/>
              </a:buClr>
              <a:buChar char="•"/>
              <a:defRPr sz="2000" b="1">
                <a:solidFill>
                  <a:srgbClr val="FFFFFF"/>
                </a:solidFill>
                <a:latin typeface="Arial" panose="020B0604020202020204" pitchFamily="34" charset="0"/>
              </a:defRPr>
            </a:lvl5pPr>
            <a:lvl6pPr marL="2514600" indent="-228600" eaLnBrk="0" fontAlgn="base" hangingPunct="0">
              <a:spcBef>
                <a:spcPct val="20000"/>
              </a:spcBef>
              <a:spcAft>
                <a:spcPct val="0"/>
              </a:spcAft>
              <a:buClr>
                <a:srgbClr val="FFE118"/>
              </a:buClr>
              <a:buChar char="•"/>
              <a:defRPr sz="2000" b="1">
                <a:solidFill>
                  <a:srgbClr val="FFFFFF"/>
                </a:solidFill>
                <a:latin typeface="Arial" panose="020B0604020202020204" pitchFamily="34" charset="0"/>
              </a:defRPr>
            </a:lvl6pPr>
            <a:lvl7pPr marL="2971800" indent="-228600" eaLnBrk="0" fontAlgn="base" hangingPunct="0">
              <a:spcBef>
                <a:spcPct val="20000"/>
              </a:spcBef>
              <a:spcAft>
                <a:spcPct val="0"/>
              </a:spcAft>
              <a:buClr>
                <a:srgbClr val="FFE118"/>
              </a:buClr>
              <a:buChar char="•"/>
              <a:defRPr sz="2000" b="1">
                <a:solidFill>
                  <a:srgbClr val="FFFFFF"/>
                </a:solidFill>
                <a:latin typeface="Arial" panose="020B0604020202020204" pitchFamily="34" charset="0"/>
              </a:defRPr>
            </a:lvl7pPr>
            <a:lvl8pPr marL="3429000" indent="-228600" eaLnBrk="0" fontAlgn="base" hangingPunct="0">
              <a:spcBef>
                <a:spcPct val="20000"/>
              </a:spcBef>
              <a:spcAft>
                <a:spcPct val="0"/>
              </a:spcAft>
              <a:buClr>
                <a:srgbClr val="FFE118"/>
              </a:buClr>
              <a:buChar char="•"/>
              <a:defRPr sz="2000" b="1">
                <a:solidFill>
                  <a:srgbClr val="FFFFFF"/>
                </a:solidFill>
                <a:latin typeface="Arial" panose="020B0604020202020204" pitchFamily="34" charset="0"/>
              </a:defRPr>
            </a:lvl8pPr>
            <a:lvl9pPr marL="3886200" indent="-228600" eaLnBrk="0" fontAlgn="base" hangingPunct="0">
              <a:spcBef>
                <a:spcPct val="20000"/>
              </a:spcBef>
              <a:spcAft>
                <a:spcPct val="0"/>
              </a:spcAft>
              <a:buClr>
                <a:srgbClr val="FFE118"/>
              </a:buClr>
              <a:buChar char="•"/>
              <a:defRPr sz="2000" b="1">
                <a:solidFill>
                  <a:srgbClr val="FFFFFF"/>
                </a:solidFill>
                <a:latin typeface="Arial" panose="020B0604020202020204" pitchFamily="34" charset="0"/>
              </a:defRPr>
            </a:lvl9pPr>
          </a:lstStyle>
          <a:p>
            <a:pPr>
              <a:buClrTx/>
              <a:buSzTx/>
              <a:buFontTx/>
              <a:buNone/>
            </a:pPr>
            <a:r>
              <a:rPr lang="en-US" altLang="en-US" sz="2400" b="1" i="1" u="sng" dirty="0">
                <a:solidFill>
                  <a:schemeClr val="tx1"/>
                </a:solidFill>
                <a:latin typeface="Calibri" panose="020F0502020204030204" pitchFamily="34" charset="0"/>
              </a:rPr>
              <a:t>CONTACT DETAILS</a:t>
            </a:r>
          </a:p>
          <a:p>
            <a:pPr>
              <a:buClrTx/>
              <a:buSzTx/>
              <a:buFontTx/>
              <a:buNone/>
            </a:pPr>
            <a:endParaRPr lang="en-US" altLang="en-US" sz="2400" i="1" u="sng" dirty="0">
              <a:solidFill>
                <a:schemeClr val="tx1"/>
              </a:solidFill>
              <a:latin typeface="Calibri" panose="020F0502020204030204" pitchFamily="34" charset="0"/>
            </a:endParaRPr>
          </a:p>
          <a:p>
            <a:pPr>
              <a:buClrTx/>
              <a:buSzTx/>
              <a:buFontTx/>
              <a:buNone/>
            </a:pPr>
            <a:r>
              <a:rPr lang="en-US" altLang="en-US" sz="2400" b="1" dirty="0">
                <a:solidFill>
                  <a:schemeClr val="tx1"/>
                </a:solidFill>
                <a:latin typeface="Calibri" panose="020F0502020204030204" pitchFamily="34" charset="0"/>
              </a:rPr>
              <a:t>E Mail. </a:t>
            </a:r>
            <a:r>
              <a:rPr lang="en-US" altLang="en-US" sz="2400" b="1" i="1" dirty="0">
                <a:solidFill>
                  <a:schemeClr val="accent1"/>
                </a:solidFill>
                <a:latin typeface="Calibri" panose="020F0502020204030204" pitchFamily="34" charset="0"/>
              </a:rPr>
              <a:t>bobby.ndungu@</a:t>
            </a:r>
            <a:r>
              <a:rPr lang="en-US" altLang="en-US" sz="2400" b="1" dirty="0">
                <a:solidFill>
                  <a:schemeClr val="accent1"/>
                </a:solidFill>
                <a:latin typeface="Calibri" panose="020F0502020204030204" pitchFamily="34" charset="0"/>
              </a:rPr>
              <a:t>gmail.com</a:t>
            </a:r>
            <a:endParaRPr lang="en-US" altLang="en-US" sz="2400" b="1" i="1" dirty="0">
              <a:solidFill>
                <a:schemeClr val="accent1"/>
              </a:solidFill>
              <a:latin typeface="Calibri" panose="020F0502020204030204" pitchFamily="34" charset="0"/>
            </a:endParaRPr>
          </a:p>
          <a:p>
            <a:pPr>
              <a:buClrTx/>
              <a:buSzTx/>
              <a:buFontTx/>
              <a:buNone/>
            </a:pPr>
            <a:r>
              <a:rPr lang="en-US" altLang="en-US" sz="2400" b="1" dirty="0">
                <a:solidFill>
                  <a:schemeClr val="tx1"/>
                </a:solidFill>
                <a:latin typeface="Calibri" panose="020F0502020204030204" pitchFamily="34" charset="0"/>
              </a:rPr>
              <a:t>Cell.</a:t>
            </a:r>
            <a:r>
              <a:rPr lang="en-US" altLang="en-US" sz="2400" i="1" dirty="0">
                <a:solidFill>
                  <a:schemeClr val="tx1"/>
                </a:solidFill>
                <a:latin typeface="Calibri" panose="020F0502020204030204" pitchFamily="34" charset="0"/>
              </a:rPr>
              <a:t>     +263 772 594 260</a:t>
            </a:r>
          </a:p>
          <a:p>
            <a:pPr>
              <a:buClrTx/>
              <a:buSzTx/>
              <a:buFontTx/>
              <a:buNone/>
            </a:pPr>
            <a:r>
              <a:rPr lang="en-US" altLang="en-US" sz="2400" i="1" dirty="0">
                <a:solidFill>
                  <a:schemeClr val="tx1"/>
                </a:solidFill>
                <a:latin typeface="Calibri" panose="020F0502020204030204" pitchFamily="34" charset="0"/>
              </a:rPr>
              <a:t>            +260 975287390</a:t>
            </a:r>
          </a:p>
        </p:txBody>
      </p:sp>
      <p:pic>
        <p:nvPicPr>
          <p:cNvPr id="7" name="Picture 3">
            <a:extLst>
              <a:ext uri="{FF2B5EF4-FFF2-40B4-BE49-F238E27FC236}">
                <a16:creationId xmlns:a16="http://schemas.microsoft.com/office/drawing/2014/main" id="{822B3E92-86E9-4E64-B3B7-82C0CC43B5BA}"/>
              </a:ext>
            </a:extLst>
          </p:cNvPr>
          <p:cNvPicPr>
            <a:picLocks noChangeAspect="1" noChangeArrowheads="1"/>
          </p:cNvPicPr>
          <p:nvPr/>
        </p:nvPicPr>
        <p:blipFill>
          <a:blip r:embed="rId3" cstate="print"/>
          <a:srcRect/>
          <a:stretch>
            <a:fillRect/>
          </a:stretch>
        </p:blipFill>
        <p:spPr bwMode="auto">
          <a:xfrm>
            <a:off x="7453321" y="2716227"/>
            <a:ext cx="3718261" cy="3213103"/>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07877" name="Slide Number Placeholder 4">
            <a:extLst>
              <a:ext uri="{FF2B5EF4-FFF2-40B4-BE49-F238E27FC236}">
                <a16:creationId xmlns:a16="http://schemas.microsoft.com/office/drawing/2014/main" id="{D8CA4C05-E9A1-4E93-9E48-269D845FF050}"/>
              </a:ext>
            </a:extLst>
          </p:cNvPr>
          <p:cNvSpPr>
            <a:spLocks noGrp="1" noChangeArrowheads="1"/>
          </p:cNvSpPr>
          <p:nvPr>
            <p:ph type="sldNum" sz="quarter" idx="4294967295"/>
          </p:nvPr>
        </p:nvSpPr>
        <p:spPr bwMode="auto">
          <a:xfrm>
            <a:off x="7505700" y="6356351"/>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SzPct val="75000"/>
              <a:buFont typeface="Monotype Sorts" pitchFamily="2" charset="2"/>
              <a:buChar char="u"/>
              <a:defRPr sz="2800">
                <a:solidFill>
                  <a:srgbClr val="FFFFFF"/>
                </a:solidFill>
                <a:latin typeface="Arial" panose="020B0604020202020204" pitchFamily="34" charset="0"/>
              </a:defRPr>
            </a:lvl1pPr>
            <a:lvl2pPr marL="742950" indent="-285750">
              <a:spcBef>
                <a:spcPct val="20000"/>
              </a:spcBef>
              <a:buClr>
                <a:srgbClr val="FF8100"/>
              </a:buClr>
              <a:buFont typeface="Wingdings" panose="05000000000000000000" pitchFamily="2" charset="2"/>
              <a:buChar char="§"/>
              <a:defRPr sz="2800">
                <a:solidFill>
                  <a:srgbClr val="FFFFFF"/>
                </a:solidFill>
                <a:latin typeface="Arial" panose="020B0604020202020204" pitchFamily="34" charset="0"/>
              </a:defRPr>
            </a:lvl2pPr>
            <a:lvl3pPr marL="1143000" indent="-228600">
              <a:spcBef>
                <a:spcPct val="20000"/>
              </a:spcBef>
              <a:buClr>
                <a:schemeClr val="accent2"/>
              </a:buClr>
              <a:buFont typeface="Monotype Sorts" pitchFamily="2" charset="2"/>
              <a:buChar char="ä"/>
              <a:defRPr sz="2400" b="1">
                <a:solidFill>
                  <a:srgbClr val="FFFFFF"/>
                </a:solidFill>
                <a:latin typeface="Arial" panose="020B0604020202020204" pitchFamily="34" charset="0"/>
              </a:defRPr>
            </a:lvl3pPr>
            <a:lvl4pPr marL="1600200" indent="-228600">
              <a:spcBef>
                <a:spcPct val="20000"/>
              </a:spcBef>
              <a:buClr>
                <a:srgbClr val="FFE118"/>
              </a:buClr>
              <a:buChar char="–"/>
              <a:defRPr sz="2000" b="1">
                <a:solidFill>
                  <a:srgbClr val="FFFFFF"/>
                </a:solidFill>
                <a:latin typeface="Arial" panose="020B0604020202020204" pitchFamily="34" charset="0"/>
              </a:defRPr>
            </a:lvl4pPr>
            <a:lvl5pPr marL="2057400" indent="-228600">
              <a:spcBef>
                <a:spcPct val="20000"/>
              </a:spcBef>
              <a:buClr>
                <a:srgbClr val="FFE118"/>
              </a:buClr>
              <a:buChar char="•"/>
              <a:defRPr sz="2000" b="1">
                <a:solidFill>
                  <a:srgbClr val="FFFFFF"/>
                </a:solidFill>
                <a:latin typeface="Arial" panose="020B0604020202020204" pitchFamily="34" charset="0"/>
              </a:defRPr>
            </a:lvl5pPr>
            <a:lvl6pPr marL="2514600" indent="-228600" eaLnBrk="0" fontAlgn="base" hangingPunct="0">
              <a:spcBef>
                <a:spcPct val="20000"/>
              </a:spcBef>
              <a:spcAft>
                <a:spcPct val="0"/>
              </a:spcAft>
              <a:buClr>
                <a:srgbClr val="FFE118"/>
              </a:buClr>
              <a:buChar char="•"/>
              <a:defRPr sz="2000" b="1">
                <a:solidFill>
                  <a:srgbClr val="FFFFFF"/>
                </a:solidFill>
                <a:latin typeface="Arial" panose="020B0604020202020204" pitchFamily="34" charset="0"/>
              </a:defRPr>
            </a:lvl6pPr>
            <a:lvl7pPr marL="2971800" indent="-228600" eaLnBrk="0" fontAlgn="base" hangingPunct="0">
              <a:spcBef>
                <a:spcPct val="20000"/>
              </a:spcBef>
              <a:spcAft>
                <a:spcPct val="0"/>
              </a:spcAft>
              <a:buClr>
                <a:srgbClr val="FFE118"/>
              </a:buClr>
              <a:buChar char="•"/>
              <a:defRPr sz="2000" b="1">
                <a:solidFill>
                  <a:srgbClr val="FFFFFF"/>
                </a:solidFill>
                <a:latin typeface="Arial" panose="020B0604020202020204" pitchFamily="34" charset="0"/>
              </a:defRPr>
            </a:lvl7pPr>
            <a:lvl8pPr marL="3429000" indent="-228600" eaLnBrk="0" fontAlgn="base" hangingPunct="0">
              <a:spcBef>
                <a:spcPct val="20000"/>
              </a:spcBef>
              <a:spcAft>
                <a:spcPct val="0"/>
              </a:spcAft>
              <a:buClr>
                <a:srgbClr val="FFE118"/>
              </a:buClr>
              <a:buChar char="•"/>
              <a:defRPr sz="2000" b="1">
                <a:solidFill>
                  <a:srgbClr val="FFFFFF"/>
                </a:solidFill>
                <a:latin typeface="Arial" panose="020B0604020202020204" pitchFamily="34" charset="0"/>
              </a:defRPr>
            </a:lvl8pPr>
            <a:lvl9pPr marL="3886200" indent="-228600" eaLnBrk="0" fontAlgn="base" hangingPunct="0">
              <a:spcBef>
                <a:spcPct val="20000"/>
              </a:spcBef>
              <a:spcAft>
                <a:spcPct val="0"/>
              </a:spcAft>
              <a:buClr>
                <a:srgbClr val="FFE118"/>
              </a:buClr>
              <a:buChar char="•"/>
              <a:defRPr sz="2000" b="1">
                <a:solidFill>
                  <a:srgbClr val="FFFFFF"/>
                </a:solidFill>
                <a:latin typeface="Arial" panose="020B0604020202020204" pitchFamily="34" charset="0"/>
              </a:defRPr>
            </a:lvl9pPr>
          </a:lstStyle>
          <a:p>
            <a:pPr algn="r" eaLnBrk="1" hangingPunct="1">
              <a:spcBef>
                <a:spcPct val="0"/>
              </a:spcBef>
              <a:buClrTx/>
              <a:buSzTx/>
              <a:buFontTx/>
              <a:buNone/>
            </a:pPr>
            <a:fld id="{61C7D84A-20FE-49D9-9E9E-016248EF9F26}" type="slidenum">
              <a:rPr lang="en-US" altLang="en-US" sz="1200">
                <a:solidFill>
                  <a:srgbClr val="8989AC"/>
                </a:solidFill>
              </a:rPr>
              <a:pPr algn="r" eaLnBrk="1" hangingPunct="1">
                <a:spcBef>
                  <a:spcPct val="0"/>
                </a:spcBef>
                <a:buClrTx/>
                <a:buSzTx/>
                <a:buFontTx/>
                <a:buNone/>
              </a:pPr>
              <a:t>19</a:t>
            </a:fld>
            <a:endParaRPr lang="en-US" altLang="en-US" sz="1200">
              <a:solidFill>
                <a:srgbClr val="8989A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B6AEB9A-BB3A-4AB1-B4C1-3C21068A91C0}"/>
              </a:ext>
            </a:extLst>
          </p:cNvPr>
          <p:cNvSpPr>
            <a:spLocks noGrp="1"/>
          </p:cNvSpPr>
          <p:nvPr>
            <p:ph type="title"/>
          </p:nvPr>
        </p:nvSpPr>
        <p:spPr/>
        <p:txBody>
          <a:bodyPr/>
          <a:lstStyle/>
          <a:p>
            <a:r>
              <a:rPr lang="en-US" altLang="en-US" b="1" dirty="0"/>
              <a:t>Scope </a:t>
            </a:r>
          </a:p>
        </p:txBody>
      </p:sp>
      <p:sp>
        <p:nvSpPr>
          <p:cNvPr id="6147" name="Content Placeholder 2">
            <a:extLst>
              <a:ext uri="{FF2B5EF4-FFF2-40B4-BE49-F238E27FC236}">
                <a16:creationId xmlns:a16="http://schemas.microsoft.com/office/drawing/2014/main" id="{AADF0B05-F8BF-4C95-95DC-881C47A0A45B}"/>
              </a:ext>
            </a:extLst>
          </p:cNvPr>
          <p:cNvSpPr>
            <a:spLocks noGrp="1"/>
          </p:cNvSpPr>
          <p:nvPr>
            <p:ph idx="1"/>
          </p:nvPr>
        </p:nvSpPr>
        <p:spPr/>
        <p:txBody>
          <a:bodyPr/>
          <a:lstStyle/>
          <a:p>
            <a:r>
              <a:rPr lang="en-US" altLang="en-US" sz="2000" dirty="0"/>
              <a:t>Introduction </a:t>
            </a:r>
          </a:p>
          <a:p>
            <a:endParaRPr lang="en-US" altLang="en-US" sz="2000" dirty="0"/>
          </a:p>
          <a:p>
            <a:r>
              <a:rPr lang="en-US" altLang="en-US" sz="2000" dirty="0"/>
              <a:t>The Monitoring and oversight challenges</a:t>
            </a:r>
          </a:p>
          <a:p>
            <a:endParaRPr lang="en-US" altLang="en-US" sz="2000" dirty="0"/>
          </a:p>
          <a:p>
            <a:r>
              <a:rPr lang="en-US" altLang="en-US" sz="2000" dirty="0"/>
              <a:t>The  major recommendations the industry can adopt</a:t>
            </a:r>
          </a:p>
          <a:p>
            <a:endParaRPr lang="en-US" altLang="en-US" sz="2000" dirty="0"/>
          </a:p>
          <a:p>
            <a:r>
              <a:rPr lang="en-US" altLang="en-US" sz="2000" dirty="0"/>
              <a:t>The Conclusion</a:t>
            </a:r>
          </a:p>
          <a:p>
            <a:endParaRPr lang="en-US" altLang="en-US" sz="2000" dirty="0"/>
          </a:p>
          <a:p>
            <a:endParaRPr lang="en-US" altLang="en-US" dirty="0"/>
          </a:p>
        </p:txBody>
      </p:sp>
      <p:pic>
        <p:nvPicPr>
          <p:cNvPr id="6148" name="Picture 6">
            <a:extLst>
              <a:ext uri="{FF2B5EF4-FFF2-40B4-BE49-F238E27FC236}">
                <a16:creationId xmlns:a16="http://schemas.microsoft.com/office/drawing/2014/main" id="{0E027466-BF54-458F-852F-F7DD3CA00B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74638"/>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Slide Number Placeholder 6">
            <a:extLst>
              <a:ext uri="{FF2B5EF4-FFF2-40B4-BE49-F238E27FC236}">
                <a16:creationId xmlns:a16="http://schemas.microsoft.com/office/drawing/2014/main" id="{A027B0E2-50F2-41E6-8623-E9B4CA90C4E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5694A20-0207-4ACE-8AF9-12FB66A6A295}" type="slidenum">
              <a:rPr lang="en-US" altLang="en-US" sz="1200">
                <a:solidFill>
                  <a:srgbClr val="898989"/>
                </a:solidFill>
              </a:rPr>
              <a:pPr>
                <a:spcBef>
                  <a:spcPct val="0"/>
                </a:spcBef>
                <a:buFontTx/>
                <a:buNone/>
              </a:pPr>
              <a:t>2</a:t>
            </a:fld>
            <a:endParaRPr lang="en-US" altLang="en-US" sz="1200">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p:txBody>
          <a:bodyPr/>
          <a:lstStyle/>
          <a:p>
            <a:r>
              <a:rPr lang="en-US" altLang="en-US" b="1" dirty="0"/>
              <a:t>Introduction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a:xfrm>
            <a:off x="609600" y="1875950"/>
            <a:ext cx="10972800" cy="4525963"/>
          </a:xfrm>
        </p:spPr>
        <p:txBody>
          <a:bodyPr/>
          <a:lstStyle/>
          <a:p>
            <a:pPr>
              <a:defRPr/>
            </a:pPr>
            <a:endParaRPr lang="en-US" sz="2400" dirty="0"/>
          </a:p>
          <a:p>
            <a:pPr>
              <a:defRPr/>
            </a:pPr>
            <a:r>
              <a:rPr lang="en-US" sz="2400" dirty="0"/>
              <a:t>Why should the activities of the private security companies (PSCs) be monitored?</a:t>
            </a:r>
          </a:p>
          <a:p>
            <a:pPr>
              <a:defRPr/>
            </a:pPr>
            <a:endParaRPr lang="en-US" sz="2400" dirty="0"/>
          </a:p>
          <a:p>
            <a:pPr>
              <a:defRPr/>
            </a:pPr>
            <a:r>
              <a:rPr lang="en-US" sz="2400" dirty="0"/>
              <a:t>What are the challenges of monitoring and oversight in the private security sector? </a:t>
            </a:r>
          </a:p>
          <a:p>
            <a:pPr marL="0" indent="0">
              <a:buNone/>
              <a:defRPr/>
            </a:pPr>
            <a:endParaRPr lang="en-US" sz="2400" dirty="0"/>
          </a:p>
          <a:p>
            <a:pPr>
              <a:defRPr/>
            </a:pPr>
            <a:r>
              <a:rPr lang="en-ZW" sz="2400" dirty="0"/>
              <a:t>What is the broad scope of the private security companies activities that require monitoring and oversight?</a:t>
            </a:r>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sz="2400" dirty="0"/>
          </a:p>
          <a:p>
            <a:pPr>
              <a:defRPr/>
            </a:pPr>
            <a:endParaRPr lang="en-US" dirty="0"/>
          </a:p>
          <a:p>
            <a:pPr marL="0" indent="0">
              <a:buNone/>
              <a:defRPr/>
            </a:pPr>
            <a:endParaRPr lang="en-US"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65920"/>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3</a:t>
            </a:fld>
            <a:endParaRPr lang="en-US" altLang="en-US" sz="1200">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p:txBody>
          <a:bodyPr/>
          <a:lstStyle/>
          <a:p>
            <a:r>
              <a:rPr lang="en-US" altLang="en-US" b="1" dirty="0"/>
              <a:t>Introduction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a:xfrm>
            <a:off x="609600" y="2195513"/>
            <a:ext cx="10972800" cy="4525963"/>
          </a:xfrm>
        </p:spPr>
        <p:txBody>
          <a:bodyPr/>
          <a:lstStyle/>
          <a:p>
            <a:pPr>
              <a:defRPr/>
            </a:pPr>
            <a:r>
              <a:rPr lang="en-US" sz="2400" dirty="0"/>
              <a:t>The general absence of effective monitoring and oversight frameworks presents many risks to the public and the state </a:t>
            </a:r>
            <a:endParaRPr lang="en-ZW" sz="2400" dirty="0"/>
          </a:p>
          <a:p>
            <a:endParaRPr lang="en-ZW" sz="2400" dirty="0"/>
          </a:p>
          <a:p>
            <a:r>
              <a:rPr lang="en-ZW" sz="2400" dirty="0"/>
              <a:t>There are problems relating to quality of service by private security companies.</a:t>
            </a:r>
          </a:p>
          <a:p>
            <a:pPr>
              <a:defRPr/>
            </a:pPr>
            <a:endParaRPr lang="en-US" sz="2400" dirty="0"/>
          </a:p>
          <a:p>
            <a:pPr>
              <a:defRPr/>
            </a:pPr>
            <a:r>
              <a:rPr lang="en-ZW" sz="2400" dirty="0"/>
              <a:t>Companies and their clients don’t always abide by their legal and ethical responsibilities. </a:t>
            </a:r>
            <a:endParaRPr lang="en-US" sz="2400" dirty="0"/>
          </a:p>
          <a:p>
            <a:pPr marL="0" indent="0">
              <a:buNone/>
              <a:defRPr/>
            </a:pPr>
            <a:endParaRPr lang="en-US"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65920"/>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4</a:t>
            </a:fld>
            <a:endParaRPr lang="en-US" altLang="en-US" sz="1200">
              <a:solidFill>
                <a:srgbClr val="898989"/>
              </a:solidFill>
            </a:endParaRPr>
          </a:p>
        </p:txBody>
      </p:sp>
    </p:spTree>
    <p:extLst>
      <p:ext uri="{BB962C8B-B14F-4D97-AF65-F5344CB8AC3E}">
        <p14:creationId xmlns:p14="http://schemas.microsoft.com/office/powerpoint/2010/main" val="146799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p:txBody>
          <a:bodyPr/>
          <a:lstStyle/>
          <a:p>
            <a:r>
              <a:rPr lang="en-US" altLang="en-US" b="1" dirty="0"/>
              <a:t>The legislative challenges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a:xfrm>
            <a:off x="609600" y="1830388"/>
            <a:ext cx="10972800" cy="4525963"/>
          </a:xfrm>
        </p:spPr>
        <p:txBody>
          <a:bodyPr/>
          <a:lstStyle/>
          <a:p>
            <a:pPr>
              <a:defRPr/>
            </a:pPr>
            <a:r>
              <a:rPr lang="en-US" sz="2400" dirty="0"/>
              <a:t>The general provisions contained in the legislation lack explicit requirements.</a:t>
            </a:r>
          </a:p>
          <a:p>
            <a:pPr marL="0" indent="0">
              <a:buNone/>
              <a:defRPr/>
            </a:pPr>
            <a:endParaRPr lang="en-US" sz="2400" dirty="0"/>
          </a:p>
          <a:p>
            <a:pPr>
              <a:defRPr/>
            </a:pPr>
            <a:r>
              <a:rPr lang="en-US" sz="2400" dirty="0"/>
              <a:t>Lack of accountability in the industry</a:t>
            </a:r>
          </a:p>
          <a:p>
            <a:pPr marL="0" indent="0">
              <a:buNone/>
              <a:defRPr/>
            </a:pPr>
            <a:endParaRPr lang="en-US" sz="2400" dirty="0"/>
          </a:p>
          <a:p>
            <a:pPr>
              <a:defRPr/>
            </a:pPr>
            <a:r>
              <a:rPr lang="en-US" sz="2400" dirty="0"/>
              <a:t>Lack of universally accepted definition of what constitutes the private security.  </a:t>
            </a:r>
            <a:endParaRPr lang="en-ZW" sz="2400" dirty="0"/>
          </a:p>
          <a:p>
            <a:endParaRPr lang="en-ZW" sz="2400" dirty="0"/>
          </a:p>
          <a:p>
            <a:pPr marL="0" indent="0">
              <a:buNone/>
              <a:defRPr/>
            </a:pPr>
            <a:endParaRPr lang="en-US"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5</a:t>
            </a:fld>
            <a:endParaRPr lang="en-US" altLang="en-US" sz="1200">
              <a:solidFill>
                <a:srgbClr val="898989"/>
              </a:solidFill>
            </a:endParaRPr>
          </a:p>
        </p:txBody>
      </p:sp>
    </p:spTree>
    <p:extLst>
      <p:ext uri="{BB962C8B-B14F-4D97-AF65-F5344CB8AC3E}">
        <p14:creationId xmlns:p14="http://schemas.microsoft.com/office/powerpoint/2010/main" val="3810973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p:txBody>
          <a:bodyPr/>
          <a:lstStyle/>
          <a:p>
            <a:r>
              <a:rPr lang="en-US" altLang="en-US" b="1" dirty="0"/>
              <a:t>The activities challenges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a:xfrm>
            <a:off x="609600" y="1830388"/>
            <a:ext cx="10972800" cy="4525963"/>
          </a:xfrm>
        </p:spPr>
        <p:txBody>
          <a:bodyPr/>
          <a:lstStyle/>
          <a:p>
            <a:pPr>
              <a:defRPr/>
            </a:pPr>
            <a:r>
              <a:rPr lang="en-US" sz="2400" dirty="0"/>
              <a:t>Vague definitions of what constitutes permitted or prohibited activities in the industry</a:t>
            </a:r>
          </a:p>
          <a:p>
            <a:pPr marL="0" indent="0">
              <a:buNone/>
              <a:defRPr/>
            </a:pPr>
            <a:endParaRPr lang="en-US" sz="2400" dirty="0"/>
          </a:p>
          <a:p>
            <a:pPr>
              <a:defRPr/>
            </a:pPr>
            <a:r>
              <a:rPr lang="en-US" sz="2400" dirty="0"/>
              <a:t>Legislation that is unclear.</a:t>
            </a:r>
          </a:p>
          <a:p>
            <a:pPr marL="0" indent="0">
              <a:buNone/>
              <a:defRPr/>
            </a:pPr>
            <a:endParaRPr lang="en-US" sz="2400" dirty="0"/>
          </a:p>
          <a:p>
            <a:pPr>
              <a:defRPr/>
            </a:pPr>
            <a:r>
              <a:rPr lang="en-US" sz="2400" dirty="0"/>
              <a:t>Blurred distinction between functions of the private security companies and the public security</a:t>
            </a:r>
          </a:p>
          <a:p>
            <a:pPr marL="0" indent="0">
              <a:buNone/>
              <a:defRPr/>
            </a:pPr>
            <a:endParaRPr lang="en-US" sz="2400" dirty="0"/>
          </a:p>
          <a:p>
            <a:pPr marL="0" indent="0">
              <a:buNone/>
              <a:defRPr/>
            </a:pPr>
            <a:endParaRPr lang="en-US" dirty="0"/>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6</a:t>
            </a:fld>
            <a:endParaRPr lang="en-US" altLang="en-US" sz="1200">
              <a:solidFill>
                <a:srgbClr val="898989"/>
              </a:solidFill>
            </a:endParaRPr>
          </a:p>
        </p:txBody>
      </p:sp>
    </p:spTree>
    <p:extLst>
      <p:ext uri="{BB962C8B-B14F-4D97-AF65-F5344CB8AC3E}">
        <p14:creationId xmlns:p14="http://schemas.microsoft.com/office/powerpoint/2010/main" val="386485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a:xfrm>
            <a:off x="1219200" y="319435"/>
            <a:ext cx="10972800" cy="1143000"/>
          </a:xfrm>
        </p:spPr>
        <p:txBody>
          <a:bodyPr/>
          <a:lstStyle/>
          <a:p>
            <a:r>
              <a:rPr lang="en-US" altLang="en-US" b="1" dirty="0"/>
              <a:t>The monitoring and regulatory authority challenges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a:xfrm>
            <a:off x="609600" y="1919634"/>
            <a:ext cx="10972800" cy="4525963"/>
          </a:xfrm>
        </p:spPr>
        <p:txBody>
          <a:bodyPr/>
          <a:lstStyle/>
          <a:p>
            <a:pPr>
              <a:defRPr/>
            </a:pPr>
            <a:r>
              <a:rPr lang="en-US" sz="2400" dirty="0"/>
              <a:t>Monitoring mechanisms that are weak or non existent</a:t>
            </a:r>
          </a:p>
          <a:p>
            <a:pPr>
              <a:defRPr/>
            </a:pPr>
            <a:endParaRPr lang="en-US" sz="2400" dirty="0"/>
          </a:p>
          <a:p>
            <a:pPr>
              <a:defRPr/>
            </a:pPr>
            <a:r>
              <a:rPr lang="en-US" sz="2400" dirty="0"/>
              <a:t>Monitoring mechanisms that are carried out in a haphazard manner</a:t>
            </a:r>
          </a:p>
          <a:p>
            <a:pPr>
              <a:defRPr/>
            </a:pPr>
            <a:endParaRPr lang="en-US" sz="2400" dirty="0"/>
          </a:p>
          <a:p>
            <a:pPr>
              <a:defRPr/>
            </a:pPr>
            <a:r>
              <a:rPr lang="en-US" sz="2400" dirty="0"/>
              <a:t>Lack of capacity and resources to carryout the ever increasing complex range of PSC activities</a:t>
            </a:r>
          </a:p>
          <a:p>
            <a:pPr>
              <a:defRPr/>
            </a:pPr>
            <a:endParaRPr lang="en-US" sz="2400" dirty="0"/>
          </a:p>
          <a:p>
            <a:pPr>
              <a:defRPr/>
            </a:pPr>
            <a:r>
              <a:rPr lang="en-US" sz="2400" dirty="0"/>
              <a:t>Lack of adequate skills/training to carryout the oversight function by the regulatory authority</a:t>
            </a:r>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7</a:t>
            </a:fld>
            <a:endParaRPr lang="en-US" altLang="en-US" sz="1200">
              <a:solidFill>
                <a:srgbClr val="898989"/>
              </a:solidFill>
            </a:endParaRPr>
          </a:p>
        </p:txBody>
      </p:sp>
    </p:spTree>
    <p:extLst>
      <p:ext uri="{BB962C8B-B14F-4D97-AF65-F5344CB8AC3E}">
        <p14:creationId xmlns:p14="http://schemas.microsoft.com/office/powerpoint/2010/main" val="1374435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a:xfrm>
            <a:off x="1219200" y="204499"/>
            <a:ext cx="10972800" cy="1143000"/>
          </a:xfrm>
        </p:spPr>
        <p:txBody>
          <a:bodyPr/>
          <a:lstStyle/>
          <a:p>
            <a:r>
              <a:rPr lang="en-US" altLang="en-US" b="1" dirty="0"/>
              <a:t>The registration and licensing challenges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a:xfrm>
            <a:off x="609600" y="2012602"/>
            <a:ext cx="10972800" cy="4525963"/>
          </a:xfrm>
        </p:spPr>
        <p:txBody>
          <a:bodyPr/>
          <a:lstStyle/>
          <a:p>
            <a:pPr>
              <a:defRPr/>
            </a:pPr>
            <a:r>
              <a:rPr lang="en-US" sz="2400" dirty="0"/>
              <a:t>Lack of comprehensive systems</a:t>
            </a:r>
          </a:p>
          <a:p>
            <a:pPr>
              <a:defRPr/>
            </a:pPr>
            <a:endParaRPr lang="en-US" sz="2400" dirty="0"/>
          </a:p>
          <a:p>
            <a:pPr>
              <a:defRPr/>
            </a:pPr>
            <a:r>
              <a:rPr lang="en-US" sz="2400" dirty="0"/>
              <a:t>Unclear criteria for granting licenses</a:t>
            </a:r>
          </a:p>
          <a:p>
            <a:pPr>
              <a:defRPr/>
            </a:pPr>
            <a:endParaRPr lang="en-US" sz="2400" dirty="0"/>
          </a:p>
          <a:p>
            <a:pPr>
              <a:defRPr/>
            </a:pPr>
            <a:r>
              <a:rPr lang="en-US" sz="2400" dirty="0"/>
              <a:t>Lack of proper records</a:t>
            </a:r>
          </a:p>
          <a:p>
            <a:pPr>
              <a:defRPr/>
            </a:pPr>
            <a:endParaRPr lang="en-US" sz="2400" dirty="0"/>
          </a:p>
          <a:p>
            <a:pPr>
              <a:defRPr/>
            </a:pPr>
            <a:r>
              <a:rPr lang="en-US" sz="2400" dirty="0"/>
              <a:t>Lack of clear conditions for renewal, suspension or revocation of licenses</a:t>
            </a:r>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8</a:t>
            </a:fld>
            <a:endParaRPr lang="en-US" altLang="en-US" sz="1200">
              <a:solidFill>
                <a:srgbClr val="898989"/>
              </a:solidFill>
            </a:endParaRPr>
          </a:p>
        </p:txBody>
      </p:sp>
    </p:spTree>
    <p:extLst>
      <p:ext uri="{BB962C8B-B14F-4D97-AF65-F5344CB8AC3E}">
        <p14:creationId xmlns:p14="http://schemas.microsoft.com/office/powerpoint/2010/main" val="3251005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E120EDE9-0DA7-4815-B906-A8609D8C887E}"/>
              </a:ext>
            </a:extLst>
          </p:cNvPr>
          <p:cNvSpPr>
            <a:spLocks noGrp="1"/>
          </p:cNvSpPr>
          <p:nvPr>
            <p:ph type="title"/>
          </p:nvPr>
        </p:nvSpPr>
        <p:spPr>
          <a:xfrm>
            <a:off x="1219200" y="317849"/>
            <a:ext cx="10972800" cy="1143000"/>
          </a:xfrm>
        </p:spPr>
        <p:txBody>
          <a:bodyPr/>
          <a:lstStyle/>
          <a:p>
            <a:r>
              <a:rPr lang="en-US" altLang="en-US" b="1" dirty="0"/>
              <a:t>The vetting and selection of company directors challenges  </a:t>
            </a:r>
          </a:p>
        </p:txBody>
      </p:sp>
      <p:sp>
        <p:nvSpPr>
          <p:cNvPr id="3" name="Content Placeholder 2">
            <a:extLst>
              <a:ext uri="{FF2B5EF4-FFF2-40B4-BE49-F238E27FC236}">
                <a16:creationId xmlns:a16="http://schemas.microsoft.com/office/drawing/2014/main" id="{71FF0B77-766B-9F41-9BFB-31169DC6986B}"/>
              </a:ext>
            </a:extLst>
          </p:cNvPr>
          <p:cNvSpPr>
            <a:spLocks noGrp="1"/>
          </p:cNvSpPr>
          <p:nvPr>
            <p:ph idx="1"/>
          </p:nvPr>
        </p:nvSpPr>
        <p:spPr>
          <a:xfrm>
            <a:off x="609600" y="2012602"/>
            <a:ext cx="10972800" cy="4525963"/>
          </a:xfrm>
        </p:spPr>
        <p:txBody>
          <a:bodyPr/>
          <a:lstStyle/>
          <a:p>
            <a:pPr>
              <a:defRPr/>
            </a:pPr>
            <a:r>
              <a:rPr lang="en-US" sz="2400" dirty="0"/>
              <a:t>No systematic selection and vetting those who want to start security companies</a:t>
            </a:r>
          </a:p>
          <a:p>
            <a:pPr>
              <a:defRPr/>
            </a:pPr>
            <a:endParaRPr lang="en-US" sz="2400" dirty="0"/>
          </a:p>
          <a:p>
            <a:pPr>
              <a:defRPr/>
            </a:pPr>
            <a:r>
              <a:rPr lang="en-US" sz="2400" dirty="0"/>
              <a:t>Difficult to conduct oversight due to inadequate </a:t>
            </a:r>
            <a:r>
              <a:rPr lang="en-US" sz="2400" dirty="0" err="1"/>
              <a:t>criterias</a:t>
            </a:r>
            <a:endParaRPr lang="en-US" sz="2400" dirty="0"/>
          </a:p>
          <a:p>
            <a:pPr>
              <a:defRPr/>
            </a:pPr>
            <a:endParaRPr lang="en-US" sz="2400" dirty="0"/>
          </a:p>
          <a:p>
            <a:pPr>
              <a:defRPr/>
            </a:pPr>
            <a:r>
              <a:rPr lang="en-US" sz="2400" dirty="0"/>
              <a:t>No clear sanctions for breach of rules and regulations</a:t>
            </a:r>
          </a:p>
        </p:txBody>
      </p:sp>
      <p:pic>
        <p:nvPicPr>
          <p:cNvPr id="7172" name="Picture 6">
            <a:extLst>
              <a:ext uri="{FF2B5EF4-FFF2-40B4-BE49-F238E27FC236}">
                <a16:creationId xmlns:a16="http://schemas.microsoft.com/office/drawing/2014/main" id="{D97AA08D-A5BB-4E9D-BF44-003D79A219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19435"/>
            <a:ext cx="144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6">
            <a:extLst>
              <a:ext uri="{FF2B5EF4-FFF2-40B4-BE49-F238E27FC236}">
                <a16:creationId xmlns:a16="http://schemas.microsoft.com/office/drawing/2014/main" id="{4C383FAF-F1F0-4FAD-8C18-01BD2DC9BC4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59F1961-FB73-46CC-80F5-C2E8E39E9483}" type="slidenum">
              <a:rPr lang="en-US" altLang="en-US" sz="1200">
                <a:solidFill>
                  <a:srgbClr val="898989"/>
                </a:solidFill>
              </a:rPr>
              <a:pPr>
                <a:spcBef>
                  <a:spcPct val="0"/>
                </a:spcBef>
                <a:buFontTx/>
                <a:buNone/>
              </a:pPr>
              <a:t>9</a:t>
            </a:fld>
            <a:endParaRPr lang="en-US" altLang="en-US" sz="1200">
              <a:solidFill>
                <a:srgbClr val="898989"/>
              </a:solidFill>
            </a:endParaRPr>
          </a:p>
        </p:txBody>
      </p:sp>
    </p:spTree>
    <p:extLst>
      <p:ext uri="{BB962C8B-B14F-4D97-AF65-F5344CB8AC3E}">
        <p14:creationId xmlns:p14="http://schemas.microsoft.com/office/powerpoint/2010/main" val="181098006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976</Words>
  <Application>Microsoft Office PowerPoint</Application>
  <PresentationFormat>Widescreen</PresentationFormat>
  <Paragraphs>162</Paragraphs>
  <Slides>19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1_Office Theme</vt:lpstr>
      <vt:lpstr>MONITORING AND OVERSIGHT OF PRIVATE SECURITY COMPANIES IN THE SADC REGION </vt:lpstr>
      <vt:lpstr>Scope </vt:lpstr>
      <vt:lpstr>Introduction  </vt:lpstr>
      <vt:lpstr>Introduction  </vt:lpstr>
      <vt:lpstr>The legislative challenges  </vt:lpstr>
      <vt:lpstr>The activities challenges  </vt:lpstr>
      <vt:lpstr>The monitoring and regulatory authority challenges  </vt:lpstr>
      <vt:lpstr>The registration and licensing challenges  </vt:lpstr>
      <vt:lpstr>The vetting and selection of company directors challenges  </vt:lpstr>
      <vt:lpstr>The vetting and selection of employees challenges  </vt:lpstr>
      <vt:lpstr>Monitoring and oversight mechanisms  </vt:lpstr>
      <vt:lpstr>Monitoring and oversight mechanisms  </vt:lpstr>
      <vt:lpstr>Monitoring and oversight mechanisms  </vt:lpstr>
      <vt:lpstr>Sanctions that can be imposed  </vt:lpstr>
      <vt:lpstr>Recommendations  </vt:lpstr>
      <vt:lpstr>Recommendations  </vt:lpstr>
      <vt:lpstr>Conclusion </vt:lpstr>
      <vt:lpstr>CCloud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MONITORING AND OVERSIGHT OF PRIVATE SECURITY COMPANIES IN THE SADC REGION</dc:title>
  <dc:creator>DR. NDUNGU</dc:creator>
  <cp:lastModifiedBy>DR. NDUNGU</cp:lastModifiedBy>
  <cp:revision>39</cp:revision>
  <dcterms:created xsi:type="dcterms:W3CDTF">2019-06-30T09:22:03Z</dcterms:created>
  <dcterms:modified xsi:type="dcterms:W3CDTF">2019-07-03T16:11:02Z</dcterms:modified>
</cp:coreProperties>
</file>